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65"/>
  </p:notesMasterIdLst>
  <p:handoutMasterIdLst>
    <p:handoutMasterId r:id="rId66"/>
  </p:handoutMasterIdLst>
  <p:sldIdLst>
    <p:sldId id="262" r:id="rId2"/>
    <p:sldId id="332" r:id="rId3"/>
    <p:sldId id="333" r:id="rId4"/>
    <p:sldId id="334" r:id="rId5"/>
    <p:sldId id="340" r:id="rId6"/>
    <p:sldId id="341" r:id="rId7"/>
    <p:sldId id="342" r:id="rId8"/>
    <p:sldId id="355" r:id="rId9"/>
    <p:sldId id="356" r:id="rId10"/>
    <p:sldId id="357" r:id="rId11"/>
    <p:sldId id="375" r:id="rId12"/>
    <p:sldId id="335" r:id="rId13"/>
    <p:sldId id="316" r:id="rId14"/>
    <p:sldId id="343" r:id="rId15"/>
    <p:sldId id="315" r:id="rId16"/>
    <p:sldId id="289" r:id="rId17"/>
    <p:sldId id="312" r:id="rId18"/>
    <p:sldId id="313" r:id="rId19"/>
    <p:sldId id="364" r:id="rId20"/>
    <p:sldId id="314" r:id="rId21"/>
    <p:sldId id="319" r:id="rId22"/>
    <p:sldId id="362" r:id="rId23"/>
    <p:sldId id="320" r:id="rId24"/>
    <p:sldId id="366" r:id="rId25"/>
    <p:sldId id="368" r:id="rId26"/>
    <p:sldId id="363" r:id="rId27"/>
    <p:sldId id="365" r:id="rId28"/>
    <p:sldId id="367" r:id="rId29"/>
    <p:sldId id="369" r:id="rId30"/>
    <p:sldId id="294" r:id="rId31"/>
    <p:sldId id="323" r:id="rId32"/>
    <p:sldId id="295" r:id="rId33"/>
    <p:sldId id="324" r:id="rId34"/>
    <p:sldId id="296" r:id="rId35"/>
    <p:sldId id="325" r:id="rId36"/>
    <p:sldId id="297" r:id="rId37"/>
    <p:sldId id="327" r:id="rId38"/>
    <p:sldId id="298" r:id="rId39"/>
    <p:sldId id="328" r:id="rId40"/>
    <p:sldId id="299" r:id="rId41"/>
    <p:sldId id="329" r:id="rId42"/>
    <p:sldId id="317" r:id="rId43"/>
    <p:sldId id="330" r:id="rId44"/>
    <p:sldId id="318" r:id="rId45"/>
    <p:sldId id="331" r:id="rId46"/>
    <p:sldId id="336" r:id="rId47"/>
    <p:sldId id="337" r:id="rId48"/>
    <p:sldId id="338" r:id="rId49"/>
    <p:sldId id="345" r:id="rId50"/>
    <p:sldId id="347" r:id="rId51"/>
    <p:sldId id="346" r:id="rId52"/>
    <p:sldId id="348" r:id="rId53"/>
    <p:sldId id="349" r:id="rId54"/>
    <p:sldId id="339" r:id="rId55"/>
    <p:sldId id="370" r:id="rId56"/>
    <p:sldId id="371" r:id="rId57"/>
    <p:sldId id="372" r:id="rId58"/>
    <p:sldId id="373" r:id="rId59"/>
    <p:sldId id="374" r:id="rId60"/>
    <p:sldId id="358" r:id="rId61"/>
    <p:sldId id="359" r:id="rId62"/>
    <p:sldId id="360" r:id="rId63"/>
    <p:sldId id="361" r:id="rId64"/>
  </p:sldIdLst>
  <p:sldSz cx="9144000" cy="6858000" type="screen4x3"/>
  <p:notesSz cx="7077075" cy="9382125"/>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3399FF"/>
    <a:srgbClr val="342F61"/>
    <a:srgbClr val="333399"/>
    <a:srgbClr val="FFCC66"/>
    <a:srgbClr val="363080"/>
    <a:srgbClr val="5850A5"/>
    <a:srgbClr val="66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33" autoAdjust="0"/>
    <p:restoredTop sz="98116" autoAdjust="0"/>
  </p:normalViewPr>
  <p:slideViewPr>
    <p:cSldViewPr>
      <p:cViewPr varScale="1">
        <p:scale>
          <a:sx n="90" d="100"/>
          <a:sy n="90" d="100"/>
        </p:scale>
        <p:origin x="-1380" y="-96"/>
      </p:cViewPr>
      <p:guideLst>
        <p:guide orient="horz" pos="2160"/>
        <p:guide pos="2880"/>
      </p:guideLst>
    </p:cSldViewPr>
  </p:slideViewPr>
  <p:outlineViewPr>
    <p:cViewPr>
      <p:scale>
        <a:sx n="33" d="100"/>
        <a:sy n="33" d="100"/>
      </p:scale>
      <p:origin x="0" y="3294"/>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67050" cy="468313"/>
          </a:xfrm>
          <a:prstGeom prst="rect">
            <a:avLst/>
          </a:prstGeom>
          <a:noFill/>
          <a:ln w="9525">
            <a:noFill/>
            <a:miter lim="800000"/>
            <a:headEnd/>
            <a:tailEnd/>
          </a:ln>
          <a:effectLst/>
        </p:spPr>
        <p:txBody>
          <a:bodyPr vert="horz" wrap="square" lIns="94046" tIns="47023" rIns="94046" bIns="47023" numCol="1" anchor="t" anchorCtr="0" compatLnSpc="1">
            <a:prstTxWarp prst="textNoShape">
              <a:avLst/>
            </a:prstTxWarp>
          </a:bodyPr>
          <a:lstStyle>
            <a:lvl1pPr>
              <a:defRPr sz="1200" b="0"/>
            </a:lvl1pPr>
          </a:lstStyle>
          <a:p>
            <a:pPr>
              <a:defRPr/>
            </a:pPr>
            <a:endParaRPr lang="en-US"/>
          </a:p>
        </p:txBody>
      </p:sp>
      <p:sp>
        <p:nvSpPr>
          <p:cNvPr id="39939" name="Rectangle 3"/>
          <p:cNvSpPr>
            <a:spLocks noGrp="1" noChangeArrowheads="1"/>
          </p:cNvSpPr>
          <p:nvPr>
            <p:ph type="dt" sz="quarter" idx="1"/>
          </p:nvPr>
        </p:nvSpPr>
        <p:spPr bwMode="auto">
          <a:xfrm>
            <a:off x="4008438" y="0"/>
            <a:ext cx="3067050" cy="468313"/>
          </a:xfrm>
          <a:prstGeom prst="rect">
            <a:avLst/>
          </a:prstGeom>
          <a:noFill/>
          <a:ln w="9525">
            <a:noFill/>
            <a:miter lim="800000"/>
            <a:headEnd/>
            <a:tailEnd/>
          </a:ln>
          <a:effectLst/>
        </p:spPr>
        <p:txBody>
          <a:bodyPr vert="horz" wrap="square" lIns="94046" tIns="47023" rIns="94046" bIns="47023" numCol="1" anchor="t" anchorCtr="0" compatLnSpc="1">
            <a:prstTxWarp prst="textNoShape">
              <a:avLst/>
            </a:prstTxWarp>
          </a:bodyPr>
          <a:lstStyle>
            <a:lvl1pPr algn="r">
              <a:defRPr sz="1200" b="0"/>
            </a:lvl1pPr>
          </a:lstStyle>
          <a:p>
            <a:pPr>
              <a:defRPr/>
            </a:pPr>
            <a:endParaRPr lang="en-US"/>
          </a:p>
        </p:txBody>
      </p:sp>
      <p:sp>
        <p:nvSpPr>
          <p:cNvPr id="39940" name="Rectangle 4"/>
          <p:cNvSpPr>
            <a:spLocks noGrp="1" noChangeArrowheads="1"/>
          </p:cNvSpPr>
          <p:nvPr>
            <p:ph type="ftr" sz="quarter" idx="2"/>
          </p:nvPr>
        </p:nvSpPr>
        <p:spPr bwMode="auto">
          <a:xfrm>
            <a:off x="0" y="8910638"/>
            <a:ext cx="3067050" cy="469900"/>
          </a:xfrm>
          <a:prstGeom prst="rect">
            <a:avLst/>
          </a:prstGeom>
          <a:noFill/>
          <a:ln w="9525">
            <a:noFill/>
            <a:miter lim="800000"/>
            <a:headEnd/>
            <a:tailEnd/>
          </a:ln>
          <a:effectLst/>
        </p:spPr>
        <p:txBody>
          <a:bodyPr vert="horz" wrap="square" lIns="94046" tIns="47023" rIns="94046" bIns="47023" numCol="1" anchor="b" anchorCtr="0" compatLnSpc="1">
            <a:prstTxWarp prst="textNoShape">
              <a:avLst/>
            </a:prstTxWarp>
          </a:bodyPr>
          <a:lstStyle>
            <a:lvl1pPr>
              <a:defRPr sz="1200" b="0"/>
            </a:lvl1pPr>
          </a:lstStyle>
          <a:p>
            <a:pPr>
              <a:defRPr/>
            </a:pPr>
            <a:endParaRPr lang="en-US"/>
          </a:p>
        </p:txBody>
      </p:sp>
      <p:sp>
        <p:nvSpPr>
          <p:cNvPr id="39941" name="Rectangle 5"/>
          <p:cNvSpPr>
            <a:spLocks noGrp="1" noChangeArrowheads="1"/>
          </p:cNvSpPr>
          <p:nvPr>
            <p:ph type="sldNum" sz="quarter" idx="3"/>
          </p:nvPr>
        </p:nvSpPr>
        <p:spPr bwMode="auto">
          <a:xfrm>
            <a:off x="4008438" y="8910638"/>
            <a:ext cx="3067050" cy="469900"/>
          </a:xfrm>
          <a:prstGeom prst="rect">
            <a:avLst/>
          </a:prstGeom>
          <a:noFill/>
          <a:ln w="9525">
            <a:noFill/>
            <a:miter lim="800000"/>
            <a:headEnd/>
            <a:tailEnd/>
          </a:ln>
          <a:effectLst/>
        </p:spPr>
        <p:txBody>
          <a:bodyPr vert="horz" wrap="square" lIns="94046" tIns="47023" rIns="94046" bIns="47023" numCol="1" anchor="b" anchorCtr="0" compatLnSpc="1">
            <a:prstTxWarp prst="textNoShape">
              <a:avLst/>
            </a:prstTxWarp>
          </a:bodyPr>
          <a:lstStyle>
            <a:lvl1pPr algn="r">
              <a:defRPr sz="1200" b="0"/>
            </a:lvl1pPr>
          </a:lstStyle>
          <a:p>
            <a:pPr>
              <a:defRPr/>
            </a:pPr>
            <a:fld id="{3DE5408E-2D96-4CC6-8D90-A9C636B7411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4046" tIns="47023" rIns="94046" bIns="47023" rtlCol="0"/>
          <a:lstStyle>
            <a:lvl1pPr algn="l">
              <a:defRPr sz="1200" b="0"/>
            </a:lvl1pPr>
          </a:lstStyle>
          <a:p>
            <a:pPr>
              <a:defRPr/>
            </a:pPr>
            <a:endParaRPr lang="en-US"/>
          </a:p>
        </p:txBody>
      </p:sp>
      <p:sp>
        <p:nvSpPr>
          <p:cNvPr id="3" name="Date Placeholder 2"/>
          <p:cNvSpPr>
            <a:spLocks noGrp="1"/>
          </p:cNvSpPr>
          <p:nvPr>
            <p:ph type="dt" idx="1"/>
          </p:nvPr>
        </p:nvSpPr>
        <p:spPr>
          <a:xfrm>
            <a:off x="4008438" y="0"/>
            <a:ext cx="3067050" cy="468313"/>
          </a:xfrm>
          <a:prstGeom prst="rect">
            <a:avLst/>
          </a:prstGeom>
        </p:spPr>
        <p:txBody>
          <a:bodyPr vert="horz" lIns="94046" tIns="47023" rIns="94046" bIns="47023" rtlCol="0"/>
          <a:lstStyle>
            <a:lvl1pPr algn="r">
              <a:defRPr sz="1200" b="0"/>
            </a:lvl1pPr>
          </a:lstStyle>
          <a:p>
            <a:pPr>
              <a:defRPr/>
            </a:pPr>
            <a:fld id="{33E361B5-77F7-48EA-9C43-DAA507F950A9}" type="datetimeFigureOut">
              <a:rPr lang="en-US"/>
              <a:pPr>
                <a:defRPr/>
              </a:pPr>
              <a:t>10/14/2010</a:t>
            </a:fld>
            <a:endParaRPr lang="en-US"/>
          </a:p>
        </p:txBody>
      </p:sp>
      <p:sp>
        <p:nvSpPr>
          <p:cNvPr id="4" name="Slide Image Placeholder 3"/>
          <p:cNvSpPr>
            <a:spLocks noGrp="1" noRot="1" noChangeAspect="1"/>
          </p:cNvSpPr>
          <p:nvPr>
            <p:ph type="sldImg" idx="2"/>
          </p:nvPr>
        </p:nvSpPr>
        <p:spPr>
          <a:xfrm>
            <a:off x="1193800" y="703263"/>
            <a:ext cx="4689475" cy="3517900"/>
          </a:xfrm>
          <a:prstGeom prst="rect">
            <a:avLst/>
          </a:prstGeom>
          <a:noFill/>
          <a:ln w="12700">
            <a:solidFill>
              <a:prstClr val="black"/>
            </a:solidFill>
          </a:ln>
        </p:spPr>
        <p:txBody>
          <a:bodyPr vert="horz" lIns="94046" tIns="47023" rIns="94046" bIns="47023" rtlCol="0" anchor="ctr"/>
          <a:lstStyle/>
          <a:p>
            <a:pPr lvl="0"/>
            <a:endParaRPr lang="en-US" noProof="0"/>
          </a:p>
        </p:txBody>
      </p:sp>
      <p:sp>
        <p:nvSpPr>
          <p:cNvPr id="5" name="Notes Placeholder 4"/>
          <p:cNvSpPr>
            <a:spLocks noGrp="1"/>
          </p:cNvSpPr>
          <p:nvPr>
            <p:ph type="body" sz="quarter" idx="3"/>
          </p:nvPr>
        </p:nvSpPr>
        <p:spPr>
          <a:xfrm>
            <a:off x="708025" y="4456113"/>
            <a:ext cx="5661025" cy="4222750"/>
          </a:xfrm>
          <a:prstGeom prst="rect">
            <a:avLst/>
          </a:prstGeom>
        </p:spPr>
        <p:txBody>
          <a:bodyPr vert="horz" lIns="94046" tIns="47023" rIns="94046" bIns="470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910638"/>
            <a:ext cx="3067050" cy="469900"/>
          </a:xfrm>
          <a:prstGeom prst="rect">
            <a:avLst/>
          </a:prstGeom>
        </p:spPr>
        <p:txBody>
          <a:bodyPr vert="horz" lIns="94046" tIns="47023" rIns="94046" bIns="47023" rtlCol="0" anchor="b"/>
          <a:lstStyle>
            <a:lvl1pPr algn="l">
              <a:defRPr sz="1200" b="0"/>
            </a:lvl1pPr>
          </a:lstStyle>
          <a:p>
            <a:pPr>
              <a:defRPr/>
            </a:pPr>
            <a:endParaRPr lang="en-US"/>
          </a:p>
        </p:txBody>
      </p:sp>
      <p:sp>
        <p:nvSpPr>
          <p:cNvPr id="7" name="Slide Number Placeholder 6"/>
          <p:cNvSpPr>
            <a:spLocks noGrp="1"/>
          </p:cNvSpPr>
          <p:nvPr>
            <p:ph type="sldNum" sz="quarter" idx="5"/>
          </p:nvPr>
        </p:nvSpPr>
        <p:spPr>
          <a:xfrm>
            <a:off x="4008438" y="8910638"/>
            <a:ext cx="3067050" cy="469900"/>
          </a:xfrm>
          <a:prstGeom prst="rect">
            <a:avLst/>
          </a:prstGeom>
        </p:spPr>
        <p:txBody>
          <a:bodyPr vert="horz" lIns="94046" tIns="47023" rIns="94046" bIns="47023" rtlCol="0" anchor="b"/>
          <a:lstStyle>
            <a:lvl1pPr algn="r">
              <a:defRPr sz="1200" b="0"/>
            </a:lvl1pPr>
          </a:lstStyle>
          <a:p>
            <a:pPr>
              <a:defRPr/>
            </a:pPr>
            <a:fld id="{C28D033C-EC31-4FBA-931C-15CE11F02E0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852BBC-E97B-407F-A63E-825E5DA37F3D}"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bwMode="auto">
          <a:noFill/>
          <a:ln>
            <a:solidFill>
              <a:srgbClr val="000000"/>
            </a:solidFill>
            <a:miter lim="800000"/>
            <a:headEnd/>
            <a:tailEnd/>
          </a:ln>
        </p:spPr>
      </p:sp>
      <p:sp>
        <p:nvSpPr>
          <p:cNvPr id="151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1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09BCE5-99CD-4D54-A425-79194DA2B258}" type="slidenum">
              <a:rPr lang="en-US" smtClean="0"/>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p:cNvSpPr>
          <p:nvPr>
            <p:ph type="sldImg"/>
          </p:nvPr>
        </p:nvSpPr>
        <p:spPr bwMode="auto">
          <a:noFill/>
          <a:ln>
            <a:solidFill>
              <a:srgbClr val="000000"/>
            </a:solidFill>
            <a:miter lim="800000"/>
            <a:headEnd/>
            <a:tailEnd/>
          </a:ln>
        </p:spPr>
      </p:sp>
      <p:sp>
        <p:nvSpPr>
          <p:cNvPr id="154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4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4DAE18-98E4-4E6A-BE6E-ED40E688CF51}" type="slidenum">
              <a:rPr lang="en-US" smtClean="0"/>
              <a:pPr/>
              <a:t>21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p:cNvSpPr>
          <p:nvPr>
            <p:ph type="sldImg"/>
          </p:nvPr>
        </p:nvSpPr>
        <p:spPr bwMode="auto">
          <a:noFill/>
          <a:ln>
            <a:solidFill>
              <a:srgbClr val="000000"/>
            </a:solidFill>
            <a:miter lim="800000"/>
            <a:headEnd/>
            <a:tailEnd/>
          </a:ln>
        </p:spPr>
      </p:sp>
      <p:sp>
        <p:nvSpPr>
          <p:cNvPr id="230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0404"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CB6B524B-8552-4FD0-A6F7-A890072C2EB6}" type="slidenum">
              <a:rPr lang="en-US" sz="1200" b="0"/>
              <a:pPr algn="r"/>
              <a:t>22</a:t>
            </a:fld>
            <a:endParaRPr lang="en-US" sz="1200" b="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8483"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C459A204-9DE4-4594-939A-6153D4C1A9FE}" type="slidenum">
              <a:rPr lang="en-US" sz="1200" b="0"/>
              <a:pPr algn="r"/>
              <a:t>23</a:t>
            </a:fld>
            <a:endParaRPr lang="en-US"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p:cNvSpPr>
          <p:nvPr>
            <p:ph type="sldImg"/>
          </p:nvPr>
        </p:nvSpPr>
        <p:spPr bwMode="auto">
          <a:noFill/>
          <a:ln>
            <a:solidFill>
              <a:srgbClr val="000000"/>
            </a:solidFill>
            <a:miter lim="800000"/>
            <a:headEnd/>
            <a:tailEnd/>
          </a:ln>
        </p:spPr>
      </p:sp>
      <p:sp>
        <p:nvSpPr>
          <p:cNvPr id="238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8596"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6F6F77F2-016B-4500-933C-9F790314A01E}" type="slidenum">
              <a:rPr lang="en-US" sz="1200" b="0"/>
              <a:pPr algn="r"/>
              <a:t>24</a:t>
            </a:fld>
            <a:endParaRPr lang="en-US" sz="1200" b="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p:cNvSpPr>
          <p:nvPr>
            <p:ph type="sldImg"/>
          </p:nvPr>
        </p:nvSpPr>
        <p:spPr bwMode="auto">
          <a:noFill/>
          <a:ln>
            <a:solidFill>
              <a:srgbClr val="000000"/>
            </a:solidFill>
            <a:miter lim="800000"/>
            <a:headEnd/>
            <a:tailEnd/>
          </a:ln>
        </p:spPr>
      </p:sp>
      <p:sp>
        <p:nvSpPr>
          <p:cNvPr id="2426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2692"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7AAEDB42-5CB8-4EA6-AAF4-6F0AEA6E1165}" type="slidenum">
              <a:rPr lang="en-US" sz="1200" b="0"/>
              <a:pPr algn="r"/>
              <a:t>25</a:t>
            </a:fld>
            <a:endParaRPr lang="en-US" sz="1200" b="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p:cNvSpPr>
          <p:nvPr>
            <p:ph type="sldImg"/>
          </p:nvPr>
        </p:nvSpPr>
        <p:spPr bwMode="auto">
          <a:noFill/>
          <a:ln>
            <a:solidFill>
              <a:srgbClr val="000000"/>
            </a:solidFill>
            <a:miter lim="800000"/>
            <a:headEnd/>
            <a:tailEnd/>
          </a:ln>
        </p:spPr>
      </p:sp>
      <p:sp>
        <p:nvSpPr>
          <p:cNvPr id="232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2452"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12C016EF-9C53-42E9-9B01-849CC2AB6310}" type="slidenum">
              <a:rPr lang="en-US" sz="1200" b="0"/>
              <a:pPr algn="r"/>
              <a:t>26</a:t>
            </a:fld>
            <a:endParaRPr lang="en-US" sz="1200" b="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p:cNvSpPr>
          <p:nvPr>
            <p:ph type="sldImg"/>
          </p:nvPr>
        </p:nvSpPr>
        <p:spPr bwMode="auto">
          <a:noFill/>
          <a:ln>
            <a:solidFill>
              <a:srgbClr val="000000"/>
            </a:solidFill>
            <a:miter lim="800000"/>
            <a:headEnd/>
            <a:tailEnd/>
          </a:ln>
        </p:spPr>
      </p:sp>
      <p:sp>
        <p:nvSpPr>
          <p:cNvPr id="236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6548"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832132AF-8810-4203-97E1-1163B6F11FBA}" type="slidenum">
              <a:rPr lang="en-US" sz="1200" b="0"/>
              <a:pPr algn="r"/>
              <a:t>27</a:t>
            </a:fld>
            <a:endParaRPr lang="en-US" sz="1200" b="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p:cNvSpPr>
          <p:nvPr>
            <p:ph type="sldImg"/>
          </p:nvPr>
        </p:nvSpPr>
        <p:spPr bwMode="auto">
          <a:noFill/>
          <a:ln>
            <a:solidFill>
              <a:srgbClr val="000000"/>
            </a:solidFill>
            <a:miter lim="800000"/>
            <a:headEnd/>
            <a:tailEnd/>
          </a:ln>
        </p:spPr>
      </p:sp>
      <p:sp>
        <p:nvSpPr>
          <p:cNvPr id="240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0644"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170D01AE-148C-4584-93B1-48211AC84A98}" type="slidenum">
              <a:rPr lang="en-US" sz="1200" b="0"/>
              <a:pPr algn="r"/>
              <a:t>28</a:t>
            </a:fld>
            <a:endParaRPr lang="en-US" sz="1200" b="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p:cNvSpPr>
          <p:nvPr>
            <p:ph type="sldImg"/>
          </p:nvPr>
        </p:nvSpPr>
        <p:spPr bwMode="auto">
          <a:noFill/>
          <a:ln>
            <a:solidFill>
              <a:srgbClr val="000000"/>
            </a:solidFill>
            <a:miter lim="800000"/>
            <a:headEnd/>
            <a:tailEnd/>
          </a:ln>
        </p:spPr>
      </p:sp>
      <p:sp>
        <p:nvSpPr>
          <p:cNvPr id="244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4740"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74CFE42E-94A6-4294-A76E-897AF4554BBE}" type="slidenum">
              <a:rPr lang="en-US" sz="1200" b="0"/>
              <a:pPr algn="r"/>
              <a:t>29</a:t>
            </a:fld>
            <a:endParaRPr lang="en-US" sz="1200" b="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Slide Image Placeholder 1"/>
          <p:cNvSpPr>
            <a:spLocks noGrp="1" noRot="1" noChangeAspect="1"/>
          </p:cNvSpPr>
          <p:nvPr>
            <p:ph type="sldImg"/>
          </p:nvPr>
        </p:nvSpPr>
        <p:spPr bwMode="auto">
          <a:noFill/>
          <a:ln>
            <a:solidFill>
              <a:srgbClr val="000000"/>
            </a:solidFill>
            <a:miter lim="800000"/>
            <a:headEnd/>
            <a:tailEnd/>
          </a:ln>
        </p:spPr>
      </p:sp>
      <p:sp>
        <p:nvSpPr>
          <p:cNvPr id="1392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92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C98F37-093D-4F5C-84BF-4FE1309185C1}" type="slidenum">
              <a:rPr lang="en-US" smtClean="0"/>
              <a:pPr/>
              <a:t>11</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p:cNvSpPr>
          <p:nvPr>
            <p:ph type="sldImg"/>
          </p:nvPr>
        </p:nvSpPr>
        <p:spPr bwMode="auto">
          <a:noFill/>
          <a:ln>
            <a:solidFill>
              <a:srgbClr val="000000"/>
            </a:solidFill>
            <a:miter lim="800000"/>
            <a:headEnd/>
            <a:tailEnd/>
          </a:ln>
        </p:spPr>
      </p:sp>
      <p:sp>
        <p:nvSpPr>
          <p:cNvPr id="156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6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A6CE1D-B4A4-4720-93D2-D81A957E2524}" type="slidenum">
              <a:rPr lang="en-US" smtClean="0"/>
              <a:pPr/>
              <a:t>30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p:cNvSpPr>
          <p:nvPr>
            <p:ph type="sldImg"/>
          </p:nvPr>
        </p:nvSpPr>
        <p:spPr bwMode="auto">
          <a:noFill/>
          <a:ln>
            <a:solidFill>
              <a:srgbClr val="000000"/>
            </a:solidFill>
            <a:miter lim="800000"/>
            <a:headEnd/>
            <a:tailEnd/>
          </a:ln>
        </p:spPr>
      </p:sp>
      <p:sp>
        <p:nvSpPr>
          <p:cNvPr id="158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8723"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B39798E4-F214-42FA-812E-0B5547AB3CD1}" type="slidenum">
              <a:rPr lang="en-US" sz="1200" b="0"/>
              <a:pPr algn="r"/>
              <a:t>31</a:t>
            </a:fld>
            <a:endParaRPr lang="en-US" sz="1200" b="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bwMode="auto">
          <a:noFill/>
          <a:ln>
            <a:solidFill>
              <a:srgbClr val="000000"/>
            </a:solidFill>
            <a:miter lim="800000"/>
            <a:headEnd/>
            <a:tailEnd/>
          </a:ln>
        </p:spPr>
      </p:sp>
      <p:sp>
        <p:nvSpPr>
          <p:cNvPr id="160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0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5F4BAF-0606-4426-A39E-78477E4872B7}" type="slidenum">
              <a:rPr lang="en-US" smtClean="0"/>
              <a:pPr/>
              <a:t>32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Slide Image Placeholder 1"/>
          <p:cNvSpPr>
            <a:spLocks noGrp="1" noRot="1" noChangeAspect="1"/>
          </p:cNvSpPr>
          <p:nvPr>
            <p:ph type="sldImg"/>
          </p:nvPr>
        </p:nvSpPr>
        <p:spPr bwMode="auto">
          <a:noFill/>
          <a:ln>
            <a:solidFill>
              <a:srgbClr val="000000"/>
            </a:solidFill>
            <a:miter lim="800000"/>
            <a:headEnd/>
            <a:tailEnd/>
          </a:ln>
        </p:spPr>
      </p:sp>
      <p:sp>
        <p:nvSpPr>
          <p:cNvPr id="162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2819"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269FEFFD-935C-450A-B6CF-4B951789F018}" type="slidenum">
              <a:rPr lang="en-US" sz="1200" b="0"/>
              <a:pPr algn="r"/>
              <a:t>33</a:t>
            </a:fld>
            <a:endParaRPr lang="en-US" sz="1200" b="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p:cNvSpPr>
          <p:nvPr>
            <p:ph type="sldImg"/>
          </p:nvPr>
        </p:nvSpPr>
        <p:spPr bwMode="auto">
          <a:noFill/>
          <a:ln>
            <a:solidFill>
              <a:srgbClr val="000000"/>
            </a:solidFill>
            <a:miter lim="800000"/>
            <a:headEnd/>
            <a:tailEnd/>
          </a:ln>
        </p:spPr>
      </p:sp>
      <p:sp>
        <p:nvSpPr>
          <p:cNvPr id="164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4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C3F9B5-FE21-477C-91B7-6C7966237716}" type="slidenum">
              <a:rPr lang="en-US" smtClean="0"/>
              <a:pPr/>
              <a:t>34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Slide Image Placeholder 1"/>
          <p:cNvSpPr>
            <a:spLocks noGrp="1" noRot="1" noChangeAspect="1"/>
          </p:cNvSpPr>
          <p:nvPr>
            <p:ph type="sldImg"/>
          </p:nvPr>
        </p:nvSpPr>
        <p:spPr bwMode="auto">
          <a:noFill/>
          <a:ln>
            <a:solidFill>
              <a:srgbClr val="000000"/>
            </a:solidFill>
            <a:miter lim="800000"/>
            <a:headEnd/>
            <a:tailEnd/>
          </a:ln>
        </p:spPr>
      </p:sp>
      <p:sp>
        <p:nvSpPr>
          <p:cNvPr id="166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6915"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C26A0A59-BE0B-46E1-B61F-AC4F63506FC9}" type="slidenum">
              <a:rPr lang="en-US" sz="1200" b="0"/>
              <a:pPr algn="r"/>
              <a:t>35</a:t>
            </a:fld>
            <a:endParaRPr lang="en-US" sz="1200" b="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Slide Image Placeholder 1"/>
          <p:cNvSpPr>
            <a:spLocks noGrp="1" noRot="1" noChangeAspect="1"/>
          </p:cNvSpPr>
          <p:nvPr>
            <p:ph type="sldImg"/>
          </p:nvPr>
        </p:nvSpPr>
        <p:spPr bwMode="auto">
          <a:noFill/>
          <a:ln>
            <a:solidFill>
              <a:srgbClr val="000000"/>
            </a:solidFill>
            <a:miter lim="800000"/>
            <a:headEnd/>
            <a:tailEnd/>
          </a:ln>
        </p:spPr>
      </p:sp>
      <p:sp>
        <p:nvSpPr>
          <p:cNvPr id="168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8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BB3527-9063-47E9-A4FA-72816CA2A2DA}" type="slidenum">
              <a:rPr lang="en-US" smtClean="0"/>
              <a:pPr/>
              <a:t>36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p:cNvSpPr>
            <a:spLocks noGrp="1" noRot="1" noChangeAspect="1"/>
          </p:cNvSpPr>
          <p:nvPr>
            <p:ph type="sldImg"/>
          </p:nvPr>
        </p:nvSpPr>
        <p:spPr bwMode="auto">
          <a:noFill/>
          <a:ln>
            <a:solidFill>
              <a:srgbClr val="000000"/>
            </a:solidFill>
            <a:miter lim="800000"/>
            <a:headEnd/>
            <a:tailEnd/>
          </a:ln>
        </p:spPr>
      </p:sp>
      <p:sp>
        <p:nvSpPr>
          <p:cNvPr id="171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1011"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CCBB80EF-FBF4-4110-9E7D-A505DF3DF792}" type="slidenum">
              <a:rPr lang="en-US" sz="1200" b="0"/>
              <a:pPr algn="r"/>
              <a:t>37</a:t>
            </a:fld>
            <a:endParaRPr lang="en-US" sz="1200" b="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Slide Image Placeholder 1"/>
          <p:cNvSpPr>
            <a:spLocks noGrp="1" noRot="1" noChangeAspect="1"/>
          </p:cNvSpPr>
          <p:nvPr>
            <p:ph type="sldImg"/>
          </p:nvPr>
        </p:nvSpPr>
        <p:spPr bwMode="auto">
          <a:noFill/>
          <a:ln>
            <a:solidFill>
              <a:srgbClr val="000000"/>
            </a:solidFill>
            <a:miter lim="800000"/>
            <a:headEnd/>
            <a:tailEnd/>
          </a:ln>
        </p:spPr>
      </p:sp>
      <p:sp>
        <p:nvSpPr>
          <p:cNvPr id="173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3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3F9EA-B523-4EBD-B2C8-80D76A6377E4}" type="slidenum">
              <a:rPr lang="en-US" smtClean="0"/>
              <a:pPr/>
              <a:t>38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Slide Image Placeholder 1"/>
          <p:cNvSpPr>
            <a:spLocks noGrp="1" noRot="1" noChangeAspect="1"/>
          </p:cNvSpPr>
          <p:nvPr>
            <p:ph type="sldImg"/>
          </p:nvPr>
        </p:nvSpPr>
        <p:spPr bwMode="auto">
          <a:noFill/>
          <a:ln>
            <a:solidFill>
              <a:srgbClr val="000000"/>
            </a:solidFill>
            <a:miter lim="800000"/>
            <a:headEnd/>
            <a:tailEnd/>
          </a:ln>
        </p:spPr>
      </p:sp>
      <p:sp>
        <p:nvSpPr>
          <p:cNvPr id="175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5107"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7E041C9C-8A18-42A7-8300-C7D648FCFECC}" type="slidenum">
              <a:rPr lang="en-US" sz="1200" b="0"/>
              <a:pPr algn="r"/>
              <a:t>39</a:t>
            </a:fld>
            <a:endParaRPr lang="en-US" sz="1200" b="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Slide Image Placeholder 1"/>
          <p:cNvSpPr>
            <a:spLocks noGrp="1" noRot="1" noChangeAspect="1"/>
          </p:cNvSpPr>
          <p:nvPr>
            <p:ph type="sldImg"/>
          </p:nvPr>
        </p:nvSpPr>
        <p:spPr bwMode="auto">
          <a:noFill/>
          <a:ln>
            <a:solidFill>
              <a:srgbClr val="000000"/>
            </a:solidFill>
            <a:miter lim="800000"/>
            <a:headEnd/>
            <a:tailEnd/>
          </a:ln>
        </p:spPr>
      </p:sp>
      <p:sp>
        <p:nvSpPr>
          <p:cNvPr id="1392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92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C98F37-093D-4F5C-84BF-4FE1309185C1}" type="slidenum">
              <a:rPr lang="en-US" smtClean="0"/>
              <a:pPr/>
              <a:t>13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Slide Image Placeholder 1"/>
          <p:cNvSpPr>
            <a:spLocks noGrp="1" noRot="1" noChangeAspect="1"/>
          </p:cNvSpPr>
          <p:nvPr>
            <p:ph type="sldImg"/>
          </p:nvPr>
        </p:nvSpPr>
        <p:spPr bwMode="auto">
          <a:noFill/>
          <a:ln>
            <a:solidFill>
              <a:srgbClr val="000000"/>
            </a:solidFill>
            <a:miter lim="800000"/>
            <a:headEnd/>
            <a:tailEnd/>
          </a:ln>
        </p:spPr>
      </p:sp>
      <p:sp>
        <p:nvSpPr>
          <p:cNvPr id="177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7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8D97BA-1F6F-4791-A893-27C00B391037}" type="slidenum">
              <a:rPr lang="en-US" smtClean="0"/>
              <a:pPr/>
              <a:t>40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Slide Image Placeholder 1"/>
          <p:cNvSpPr>
            <a:spLocks noGrp="1" noRot="1" noChangeAspect="1"/>
          </p:cNvSpPr>
          <p:nvPr>
            <p:ph type="sldImg"/>
          </p:nvPr>
        </p:nvSpPr>
        <p:spPr bwMode="auto">
          <a:noFill/>
          <a:ln>
            <a:solidFill>
              <a:srgbClr val="000000"/>
            </a:solidFill>
            <a:miter lim="800000"/>
            <a:headEnd/>
            <a:tailEnd/>
          </a:ln>
        </p:spPr>
      </p:sp>
      <p:sp>
        <p:nvSpPr>
          <p:cNvPr id="1792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9203"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8686BCFF-7ADB-461F-B0FF-AA8CA1797F52}" type="slidenum">
              <a:rPr lang="en-US" sz="1200" b="0"/>
              <a:pPr algn="r"/>
              <a:t>41</a:t>
            </a:fld>
            <a:endParaRPr lang="en-US" sz="1200" b="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Slide Image Placeholder 1"/>
          <p:cNvSpPr>
            <a:spLocks noGrp="1" noRot="1" noChangeAspect="1"/>
          </p:cNvSpPr>
          <p:nvPr>
            <p:ph type="sldImg"/>
          </p:nvPr>
        </p:nvSpPr>
        <p:spPr bwMode="auto">
          <a:noFill/>
          <a:ln>
            <a:solidFill>
              <a:srgbClr val="000000"/>
            </a:solidFill>
            <a:miter lim="800000"/>
            <a:headEnd/>
            <a:tailEnd/>
          </a:ln>
        </p:spPr>
      </p:sp>
      <p:sp>
        <p:nvSpPr>
          <p:cNvPr id="1812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1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6D195E-5826-442D-B9B7-F2BE5A2D1882}" type="slidenum">
              <a:rPr lang="en-US" smtClean="0"/>
              <a:pPr/>
              <a:t>42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Slide Image Placeholder 1"/>
          <p:cNvSpPr>
            <a:spLocks noGrp="1" noRot="1" noChangeAspect="1"/>
          </p:cNvSpPr>
          <p:nvPr>
            <p:ph type="sldImg"/>
          </p:nvPr>
        </p:nvSpPr>
        <p:spPr bwMode="auto">
          <a:noFill/>
          <a:ln>
            <a:solidFill>
              <a:srgbClr val="000000"/>
            </a:solidFill>
            <a:miter lim="800000"/>
            <a:headEnd/>
            <a:tailEnd/>
          </a:ln>
        </p:spPr>
      </p:sp>
      <p:sp>
        <p:nvSpPr>
          <p:cNvPr id="1832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3299"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B526977A-193D-4F03-BBD1-66DC734AB480}" type="slidenum">
              <a:rPr lang="en-US" sz="1200" b="0"/>
              <a:pPr algn="r"/>
              <a:t>43</a:t>
            </a:fld>
            <a:endParaRPr lang="en-US" sz="1200" b="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Slide Image Placeholder 1"/>
          <p:cNvSpPr>
            <a:spLocks noGrp="1" noRot="1" noChangeAspect="1"/>
          </p:cNvSpPr>
          <p:nvPr>
            <p:ph type="sldImg"/>
          </p:nvPr>
        </p:nvSpPr>
        <p:spPr bwMode="auto">
          <a:noFill/>
          <a:ln>
            <a:solidFill>
              <a:srgbClr val="000000"/>
            </a:solidFill>
            <a:miter lim="800000"/>
            <a:headEnd/>
            <a:tailEnd/>
          </a:ln>
        </p:spPr>
      </p:sp>
      <p:sp>
        <p:nvSpPr>
          <p:cNvPr id="185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5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AB0822-B20C-42BA-A0E4-7E45AB173969}" type="slidenum">
              <a:rPr lang="en-US" smtClean="0"/>
              <a:pPr/>
              <a:t>44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Slide Image Placeholder 1"/>
          <p:cNvSpPr>
            <a:spLocks noGrp="1" noRot="1" noChangeAspect="1"/>
          </p:cNvSpPr>
          <p:nvPr>
            <p:ph type="sldImg"/>
          </p:nvPr>
        </p:nvSpPr>
        <p:spPr bwMode="auto">
          <a:noFill/>
          <a:ln>
            <a:solidFill>
              <a:srgbClr val="000000"/>
            </a:solidFill>
            <a:miter lim="800000"/>
            <a:headEnd/>
            <a:tailEnd/>
          </a:ln>
        </p:spPr>
      </p:sp>
      <p:sp>
        <p:nvSpPr>
          <p:cNvPr id="1873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7395"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2AB2C682-8B4B-421E-8288-267911B2E622}" type="slidenum">
              <a:rPr lang="en-US" sz="1200" b="0"/>
              <a:pPr algn="r"/>
              <a:t>45</a:t>
            </a:fld>
            <a:endParaRPr lang="en-US" sz="1200" b="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4387"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DEF6B969-27D4-47B2-854E-DC7E7C840860}" type="slidenum">
              <a:rPr lang="en-US" sz="1200" b="0"/>
              <a:pPr algn="r"/>
              <a:t>14</a:t>
            </a:fld>
            <a:endParaRPr lang="en-US" sz="1200" b="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p:cNvSpPr>
          <p:nvPr>
            <p:ph type="sldImg"/>
          </p:nvPr>
        </p:nvSpPr>
        <p:spPr bwMode="auto">
          <a:noFill/>
          <a:ln>
            <a:solidFill>
              <a:srgbClr val="000000"/>
            </a:solidFill>
            <a:miter lim="800000"/>
            <a:headEnd/>
            <a:tailEnd/>
          </a:ln>
        </p:spPr>
      </p:sp>
      <p:sp>
        <p:nvSpPr>
          <p:cNvPr id="153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92FC5EC-45DE-4BAB-919D-EB9CDFDB8400}" type="slidenum">
              <a:rPr lang="en-US" smtClean="0"/>
              <a:pPr/>
              <a:t>15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90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02DD68-9AC7-4D6B-89CC-178E259BA0EA}" type="slidenum">
              <a:rPr lang="en-US" smtClean="0"/>
              <a:pPr/>
              <a:t>16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p:cNvSpPr>
            <a:spLocks noGrp="1" noRot="1" noChangeAspect="1"/>
          </p:cNvSpPr>
          <p:nvPr>
            <p:ph type="sldImg"/>
          </p:nvPr>
        </p:nvSpPr>
        <p:spPr bwMode="auto">
          <a:noFill/>
          <a:ln>
            <a:solidFill>
              <a:srgbClr val="000000"/>
            </a:solidFill>
            <a:miter lim="800000"/>
            <a:headEnd/>
            <a:tailEnd/>
          </a:ln>
        </p:spPr>
      </p:sp>
      <p:sp>
        <p:nvSpPr>
          <p:cNvPr id="1351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51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1DB134-7E7E-4F9D-B579-D9B14E382F73}" type="slidenum">
              <a:rPr lang="en-US" smtClean="0"/>
              <a:pPr/>
              <a:t>17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Slide Image Placeholder 1"/>
          <p:cNvSpPr>
            <a:spLocks noGrp="1" noRot="1" noChangeAspect="1"/>
          </p:cNvSpPr>
          <p:nvPr>
            <p:ph type="sldImg"/>
          </p:nvPr>
        </p:nvSpPr>
        <p:spPr bwMode="auto">
          <a:noFill/>
          <a:ln>
            <a:solidFill>
              <a:srgbClr val="000000"/>
            </a:solidFill>
            <a:miter lim="800000"/>
            <a:headEnd/>
            <a:tailEnd/>
          </a:ln>
        </p:spPr>
      </p:sp>
      <p:sp>
        <p:nvSpPr>
          <p:cNvPr id="146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6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032EBA-60EA-4F9B-B8ED-B5D22D10924B}" type="slidenum">
              <a:rPr lang="en-US" smtClean="0"/>
              <a:pPr/>
              <a:t>18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p:cNvSpPr>
          <p:nvPr>
            <p:ph type="sldImg"/>
          </p:nvPr>
        </p:nvSpPr>
        <p:spPr bwMode="auto">
          <a:noFill/>
          <a:ln>
            <a:solidFill>
              <a:srgbClr val="000000"/>
            </a:solidFill>
            <a:miter lim="800000"/>
            <a:headEnd/>
            <a:tailEnd/>
          </a:ln>
        </p:spPr>
      </p:sp>
      <p:sp>
        <p:nvSpPr>
          <p:cNvPr id="234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4500" name="Slide Number Placeholder 3"/>
          <p:cNvSpPr txBox="1">
            <a:spLocks noGrp="1"/>
          </p:cNvSpPr>
          <p:nvPr/>
        </p:nvSpPr>
        <p:spPr bwMode="auto">
          <a:xfrm>
            <a:off x="4008438" y="8910638"/>
            <a:ext cx="3067050" cy="469900"/>
          </a:xfrm>
          <a:prstGeom prst="rect">
            <a:avLst/>
          </a:prstGeom>
          <a:noFill/>
          <a:ln w="9525">
            <a:noFill/>
            <a:miter lim="800000"/>
            <a:headEnd/>
            <a:tailEnd/>
          </a:ln>
        </p:spPr>
        <p:txBody>
          <a:bodyPr lIns="94046" tIns="47023" rIns="94046" bIns="47023" anchor="b"/>
          <a:lstStyle/>
          <a:p>
            <a:pPr algn="r"/>
            <a:fld id="{EB48B43F-B3DD-4B88-9F47-CF4E84775DCB}" type="slidenum">
              <a:rPr lang="en-US" sz="1200" b="0"/>
              <a:pPr algn="r"/>
              <a:t>19</a:t>
            </a:fld>
            <a:endParaRPr lang="en-US" sz="1200" b="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B42C0139-5395-4CAB-9FA2-B27CAE1BC729}" type="datetimeFigureOut">
              <a:rPr lang="en-US" smtClean="0"/>
              <a:pPr/>
              <a:t>10/14/2010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70118120-4638-4B43-8676-2E648C09355D}"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8E6024-7FA0-4128-BEC0-F55FEA03988F}"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A466DA-3CDB-4268-B260-39A11BE5D57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7CC7D-C8A1-4F48-BEDA-FCF29B69C634}"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BE9D8-2903-46FF-9B3B-3A1C7A97C93C}"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110538" cy="7921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557338"/>
            <a:ext cx="4068763" cy="4068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78363" y="1557338"/>
            <a:ext cx="4070350" cy="195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78363" y="3667125"/>
            <a:ext cx="4070350" cy="195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4"/>
          <p:cNvSpPr>
            <a:spLocks noGrp="1" noChangeArrowheads="1"/>
          </p:cNvSpPr>
          <p:nvPr>
            <p:ph type="dt" sz="half"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76B76A3D-05B1-4808-A50D-9E583E399298}" type="slidenum">
              <a:rPr lang="en-US"/>
              <a:pPr>
                <a:defRPr/>
              </a:pPr>
              <a:t>‹#›</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110538" cy="7921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557338"/>
            <a:ext cx="4068763" cy="4068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557338"/>
            <a:ext cx="4070350" cy="4068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4"/>
          <p:cNvSpPr>
            <a:spLocks noGrp="1" noChangeArrowheads="1"/>
          </p:cNvSpPr>
          <p:nvPr>
            <p:ph type="dt" sz="half"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DDFC8DBE-D130-4922-92F3-97F71735767E}" type="slidenum">
              <a:rPr lang="en-US"/>
              <a:pPr>
                <a:defRPr/>
              </a:pPr>
              <a:t>‹#›</a:t>
            </a:fld>
            <a:endParaRPr lang="en-US" dirty="0"/>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188913"/>
            <a:ext cx="8110538" cy="792162"/>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557338"/>
            <a:ext cx="4068763" cy="195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78363" y="1557338"/>
            <a:ext cx="4070350" cy="195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667125"/>
            <a:ext cx="4068763" cy="195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78363" y="3667125"/>
            <a:ext cx="4070350" cy="195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4"/>
          <p:cNvSpPr>
            <a:spLocks noGrp="1" noChangeArrowheads="1"/>
          </p:cNvSpPr>
          <p:nvPr>
            <p:ph type="dt" sz="half"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7249FF5E-2D95-481E-9028-D6A94B1484E2}" type="slidenum">
              <a:rPr lang="en-US"/>
              <a:pPr>
                <a:defRPr/>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07590D0-C587-4909-B165-3CA8F0329062}"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A696D4-E33B-4B1D-84F2-45300B894D90}"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5C2A7392-1AC5-48C4-9703-5B75AF290ADE}" type="datetimeFigureOut">
              <a:rPr lang="en-US" smtClean="0"/>
              <a:pPr/>
              <a:t>10/14/2010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7D49BF41-EF21-472A-81F5-4B827D41490E}"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B72C50E-382E-4956-A10F-3C66B38F5555}"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5198CE-5945-457C-AAEB-933D5658918F}"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4B10170-CB2E-4EA8-90A3-6D7D1E39698A}" type="datetimeFigureOut">
              <a:rPr lang="en-US" smtClean="0"/>
              <a:pPr/>
              <a:t>10/14/2010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A19183-C70F-412B-86C2-261BE1EE3415}"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69D4133-12F3-4291-AB15-9EC80CF6330C}" type="datetimeFigureOut">
              <a:rPr lang="en-US" smtClean="0"/>
              <a:pPr/>
              <a:t>10/14/2010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344FC-A997-4748-86E2-3ABB44F84604}"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0BE6FD-7DD6-48E1-9712-7284238E4838}" type="datetimeFigureOut">
              <a:rPr lang="en-US" smtClean="0"/>
              <a:pPr/>
              <a:t>10/14/2010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34BB39-3D21-4CBD-A027-EFC37EC3B3FC}"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BEE754-5025-4802-B92D-1A19BE53D720}"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84D88F-6BC4-40A5-9B50-CAFC43D7351D}"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C81BE3-104D-446B-A08F-19D8AF30962C}"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962A5E-95F0-4F13-A20F-DA5195C5827C}"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defRPr/>
            </a:pPr>
            <a:fld id="{9A32512F-ECB1-4C47-8A98-8DFC9F723094}" type="slidenum">
              <a:rPr lang="en-US" smtClean="0"/>
              <a:pPr>
                <a:defRPr/>
              </a:pPr>
              <a:t>‹#›</a:t>
            </a:fld>
            <a:endParaRPr lang="en-US" dirty="0"/>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1.xml"/><Relationship Id="rId7" Type="http://schemas.openxmlformats.org/officeDocument/2006/relationships/oleObject" Target="../embeddings/oleObject7.bin"/><Relationship Id="rId2" Type="http://schemas.openxmlformats.org/officeDocument/2006/relationships/slideLayout" Target="../slideLayouts/slideLayout14.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10" Type="http://schemas.openxmlformats.org/officeDocument/2006/relationships/oleObject" Target="../embeddings/oleObject10.bin"/><Relationship Id="rId4" Type="http://schemas.openxmlformats.org/officeDocument/2006/relationships/oleObject" Target="../embeddings/oleObject4.bin"/><Relationship Id="rId9"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11.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5.xml"/><Relationship Id="rId7" Type="http://schemas.openxmlformats.org/officeDocument/2006/relationships/oleObject" Target="../embeddings/oleObject15.bin"/><Relationship Id="rId2" Type="http://schemas.openxmlformats.org/officeDocument/2006/relationships/slideLayout" Target="../slideLayouts/slideLayout14.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oleObject" Target="../embeddings/oleObject13.bin"/><Relationship Id="rId10" Type="http://schemas.openxmlformats.org/officeDocument/2006/relationships/oleObject" Target="../embeddings/oleObject18.bin"/><Relationship Id="rId4" Type="http://schemas.openxmlformats.org/officeDocument/2006/relationships/oleObject" Target="../embeddings/oleObject12.bin"/><Relationship Id="rId9"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9.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19.xml"/><Relationship Id="rId7" Type="http://schemas.openxmlformats.org/officeDocument/2006/relationships/oleObject" Target="../embeddings/oleObject23.bin"/><Relationship Id="rId2" Type="http://schemas.openxmlformats.org/officeDocument/2006/relationships/slideLayout" Target="../slideLayouts/slideLayout14.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oleObject" Target="../embeddings/oleObject21.bin"/><Relationship Id="rId10" Type="http://schemas.openxmlformats.org/officeDocument/2006/relationships/oleObject" Target="../embeddings/oleObject26.bin"/><Relationship Id="rId4" Type="http://schemas.openxmlformats.org/officeDocument/2006/relationships/oleObject" Target="../embeddings/oleObject20.bin"/><Relationship Id="rId9" Type="http://schemas.openxmlformats.org/officeDocument/2006/relationships/oleObject" Target="../embeddings/oleObject25.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ctrTitle" idx="4294967295"/>
          </p:nvPr>
        </p:nvSpPr>
        <p:spPr>
          <a:xfrm>
            <a:off x="0" y="1844824"/>
            <a:ext cx="9144000" cy="1655763"/>
          </a:xfrm>
        </p:spPr>
        <p:txBody>
          <a:bodyPr>
            <a:normAutofit fontScale="90000"/>
          </a:bodyPr>
          <a:lstStyle/>
          <a:p>
            <a:pPr algn="ctr"/>
            <a:r>
              <a:rPr lang="en-US" sz="4100" b="1" i="1" dirty="0"/>
              <a:t/>
            </a:r>
            <a:br>
              <a:rPr lang="en-US" sz="4100" b="1" i="1" dirty="0"/>
            </a:br>
            <a:r>
              <a:rPr lang="en-US" sz="4100" b="1" i="1" dirty="0"/>
              <a:t/>
            </a:r>
            <a:br>
              <a:rPr lang="en-US" sz="4100" b="1" i="1" dirty="0"/>
            </a:br>
            <a:r>
              <a:rPr lang="en-US" sz="4100" b="1" i="1" dirty="0"/>
              <a:t>DESCRIPTIVE STATISTICS FOR ALGEBRA I</a:t>
            </a:r>
          </a:p>
        </p:txBody>
      </p:sp>
      <p:sp>
        <p:nvSpPr>
          <p:cNvPr id="18434" name="Subtitle 3"/>
          <p:cNvSpPr>
            <a:spLocks noGrp="1"/>
          </p:cNvSpPr>
          <p:nvPr>
            <p:ph type="subTitle" idx="4294967295"/>
          </p:nvPr>
        </p:nvSpPr>
        <p:spPr>
          <a:xfrm>
            <a:off x="0" y="3644900"/>
            <a:ext cx="9144000" cy="719138"/>
          </a:xfrm>
        </p:spPr>
        <p:txBody>
          <a:bodyPr>
            <a:normAutofit fontScale="85000" lnSpcReduction="20000"/>
          </a:bodyPr>
          <a:lstStyle/>
          <a:p>
            <a:pPr marL="0" indent="0" algn="ctr">
              <a:buFont typeface="Wingdings" pitchFamily="2" charset="2"/>
              <a:buNone/>
            </a:pPr>
            <a:endParaRPr lang="en-US" sz="2200" b="1" dirty="0">
              <a:solidFill>
                <a:schemeClr val="tx2"/>
              </a:solidFill>
            </a:endParaRPr>
          </a:p>
          <a:p>
            <a:pPr marL="0" indent="0" algn="ctr">
              <a:buFont typeface="Wingdings" pitchFamily="2" charset="2"/>
              <a:buNone/>
            </a:pPr>
            <a:r>
              <a:rPr lang="en-US" sz="2600" b="1" dirty="0">
                <a:solidFill>
                  <a:schemeClr val="tx2"/>
                </a:solidFill>
              </a:rPr>
              <a:t>Mean, Standard Deviation, Mean Absolute Deviation and Z-scores</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74638"/>
            <a:ext cx="7600950" cy="850900"/>
          </a:xfrm>
        </p:spPr>
        <p:txBody>
          <a:bodyPr/>
          <a:lstStyle/>
          <a:p>
            <a:pPr fontAlgn="auto">
              <a:spcAft>
                <a:spcPts val="0"/>
              </a:spcAft>
              <a:defRPr/>
            </a:pPr>
            <a:r>
              <a:rPr lang="en-US" b="1" dirty="0" smtClean="0">
                <a:solidFill>
                  <a:schemeClr val="tx1"/>
                </a:solidFill>
              </a:rPr>
              <a:t>Mean Absolute Deviation</a:t>
            </a:r>
            <a:endParaRPr lang="en-US" b="1" dirty="0">
              <a:solidFill>
                <a:schemeClr val="tx1"/>
              </a:solidFill>
            </a:endParaRPr>
          </a:p>
        </p:txBody>
      </p:sp>
      <p:sp>
        <p:nvSpPr>
          <p:cNvPr id="28674" name="Content Placeholder 2"/>
          <p:cNvSpPr>
            <a:spLocks noGrp="1"/>
          </p:cNvSpPr>
          <p:nvPr>
            <p:ph sz="quarter" idx="1"/>
          </p:nvPr>
        </p:nvSpPr>
        <p:spPr>
          <a:xfrm>
            <a:off x="142875" y="1557338"/>
            <a:ext cx="9001125" cy="4068762"/>
          </a:xfrm>
        </p:spPr>
        <p:txBody>
          <a:bodyPr/>
          <a:lstStyle/>
          <a:p>
            <a:pPr>
              <a:buFont typeface="Wingdings" pitchFamily="2" charset="2"/>
              <a:buNone/>
            </a:pPr>
            <a:r>
              <a:rPr lang="en-US" sz="2800" dirty="0" smtClean="0"/>
              <a:t>The mean absolute deviation for the data</a:t>
            </a:r>
          </a:p>
          <a:p>
            <a:pPr>
              <a:buFont typeface="Wingdings" pitchFamily="2" charset="2"/>
              <a:buNone/>
            </a:pPr>
            <a:r>
              <a:rPr lang="en-US" sz="2800" dirty="0" smtClean="0"/>
              <a:t>{40, 30, 50, 30, 50, 50, 60, 50, 30, 40, 50, 40, 60, 50}</a:t>
            </a:r>
          </a:p>
          <a:p>
            <a:pPr>
              <a:buFont typeface="Wingdings" pitchFamily="2" charset="2"/>
              <a:buNone/>
            </a:pPr>
            <a:r>
              <a:rPr lang="en-US" sz="2800" dirty="0" smtClean="0"/>
              <a:t>is </a:t>
            </a:r>
            <a:r>
              <a:rPr lang="en-US" sz="2800" dirty="0" smtClean="0">
                <a:solidFill>
                  <a:srgbClr val="C00000"/>
                </a:solidFill>
              </a:rPr>
              <a:t>8.57142857.</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p:nvPr>
        </p:nvSpPr>
        <p:spPr>
          <a:xfrm>
            <a:off x="539750" y="274638"/>
            <a:ext cx="7385050" cy="850900"/>
          </a:xfrm>
        </p:spPr>
        <p:txBody>
          <a:bodyPr/>
          <a:lstStyle/>
          <a:p>
            <a:pPr fontAlgn="auto">
              <a:spcAft>
                <a:spcPts val="0"/>
              </a:spcAft>
              <a:defRPr/>
            </a:pPr>
            <a:r>
              <a:rPr lang="en-US" b="1" dirty="0" smtClean="0">
                <a:solidFill>
                  <a:schemeClr val="tx1"/>
                </a:solidFill>
              </a:rPr>
              <a:t>Mean and Standard Deviation</a:t>
            </a:r>
          </a:p>
        </p:txBody>
      </p:sp>
      <p:sp>
        <p:nvSpPr>
          <p:cNvPr id="145411" name="Text Box 3"/>
          <p:cNvSpPr txBox="1">
            <a:spLocks noChangeArrowheads="1"/>
          </p:cNvSpPr>
          <p:nvPr/>
        </p:nvSpPr>
        <p:spPr bwMode="auto">
          <a:xfrm>
            <a:off x="688975" y="3860800"/>
            <a:ext cx="7704138" cy="519113"/>
          </a:xfrm>
          <a:prstGeom prst="rect">
            <a:avLst/>
          </a:prstGeom>
          <a:noFill/>
          <a:ln w="9525">
            <a:noFill/>
            <a:miter lim="800000"/>
            <a:headEnd/>
            <a:tailEnd/>
          </a:ln>
        </p:spPr>
        <p:txBody>
          <a:bodyPr>
            <a:spAutoFit/>
          </a:bodyPr>
          <a:lstStyle/>
          <a:p>
            <a:pPr>
              <a:spcBef>
                <a:spcPct val="50000"/>
              </a:spcBef>
            </a:pPr>
            <a:r>
              <a:rPr lang="en-US" sz="2800" b="0"/>
              <a:t>What is the mean score?</a:t>
            </a:r>
          </a:p>
        </p:txBody>
      </p:sp>
      <p:sp>
        <p:nvSpPr>
          <p:cNvPr id="145412" name="Text Box 4"/>
          <p:cNvSpPr txBox="1">
            <a:spLocks noChangeArrowheads="1"/>
          </p:cNvSpPr>
          <p:nvPr/>
        </p:nvSpPr>
        <p:spPr bwMode="auto">
          <a:xfrm>
            <a:off x="757238" y="5084763"/>
            <a:ext cx="7164387" cy="519112"/>
          </a:xfrm>
          <a:prstGeom prst="rect">
            <a:avLst/>
          </a:prstGeom>
          <a:noFill/>
          <a:ln w="9525">
            <a:noFill/>
            <a:miter lim="800000"/>
            <a:headEnd/>
            <a:tailEnd/>
          </a:ln>
        </p:spPr>
        <p:txBody>
          <a:bodyPr>
            <a:spAutoFit/>
          </a:bodyPr>
          <a:lstStyle/>
          <a:p>
            <a:pPr>
              <a:spcBef>
                <a:spcPct val="50000"/>
              </a:spcBef>
            </a:pPr>
            <a:r>
              <a:rPr lang="en-US" sz="2800" b="0"/>
              <a:t>What is the standard deviation?</a:t>
            </a:r>
          </a:p>
        </p:txBody>
      </p:sp>
      <p:sp>
        <p:nvSpPr>
          <p:cNvPr id="145413" name="Text Box 5"/>
          <p:cNvSpPr txBox="1">
            <a:spLocks noChangeArrowheads="1"/>
          </p:cNvSpPr>
          <p:nvPr/>
        </p:nvSpPr>
        <p:spPr bwMode="auto">
          <a:xfrm>
            <a:off x="684213" y="1341438"/>
            <a:ext cx="7813675" cy="946150"/>
          </a:xfrm>
          <a:prstGeom prst="rect">
            <a:avLst/>
          </a:prstGeom>
          <a:noFill/>
          <a:ln w="9525">
            <a:noFill/>
            <a:miter lim="800000"/>
            <a:headEnd/>
            <a:tailEnd/>
          </a:ln>
        </p:spPr>
        <p:txBody>
          <a:bodyPr>
            <a:spAutoFit/>
          </a:bodyPr>
          <a:lstStyle/>
          <a:p>
            <a:pPr>
              <a:spcBef>
                <a:spcPct val="50000"/>
              </a:spcBef>
            </a:pPr>
            <a:r>
              <a:rPr lang="en-US" sz="2800" b="0"/>
              <a:t>Here are 20 test scores from Mr. Barnes algebra class.</a:t>
            </a:r>
          </a:p>
        </p:txBody>
      </p:sp>
      <p:sp>
        <p:nvSpPr>
          <p:cNvPr id="145414"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a:t> 82  79  72  84  73  94  77  81  74  68  87 </a:t>
            </a:r>
          </a:p>
          <a:p>
            <a:pPr marL="514350" indent="-514350">
              <a:spcBef>
                <a:spcPct val="50000"/>
              </a:spcBef>
            </a:pPr>
            <a:r>
              <a:rPr lang="en-US" sz="2800" b="0"/>
              <a:t>89  80  90  84  83  81  75  78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5413"/>
                                        </p:tgtEl>
                                        <p:attrNameLst>
                                          <p:attrName>style.visibility</p:attrName>
                                        </p:attrNameLst>
                                      </p:cBhvr>
                                      <p:to>
                                        <p:strVal val="visible"/>
                                      </p:to>
                                    </p:set>
                                    <p:animEffect transition="in" filter="dissolve">
                                      <p:cBhvr>
                                        <p:cTn id="7" dur="500"/>
                                        <p:tgtEl>
                                          <p:spTgt spid="145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5414"/>
                                        </p:tgtEl>
                                        <p:attrNameLst>
                                          <p:attrName>style.visibility</p:attrName>
                                        </p:attrNameLst>
                                      </p:cBhvr>
                                      <p:to>
                                        <p:strVal val="visible"/>
                                      </p:to>
                                    </p:set>
                                    <p:animEffect transition="in" filter="dissolve">
                                      <p:cBhvr>
                                        <p:cTn id="12" dur="500"/>
                                        <p:tgtEl>
                                          <p:spTgt spid="1454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5411"/>
                                        </p:tgtEl>
                                        <p:attrNameLst>
                                          <p:attrName>style.visibility</p:attrName>
                                        </p:attrNameLst>
                                      </p:cBhvr>
                                      <p:to>
                                        <p:strVal val="visible"/>
                                      </p:to>
                                    </p:set>
                                    <p:animEffect transition="in" filter="dissolve">
                                      <p:cBhvr>
                                        <p:cTn id="17" dur="500"/>
                                        <p:tgtEl>
                                          <p:spTgt spid="1454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5412"/>
                                        </p:tgtEl>
                                        <p:attrNameLst>
                                          <p:attrName>style.visibility</p:attrName>
                                        </p:attrNameLst>
                                      </p:cBhvr>
                                      <p:to>
                                        <p:strVal val="visible"/>
                                      </p:to>
                                    </p:set>
                                    <p:animEffect transition="in" filter="dissolve">
                                      <p:cBhvr>
                                        <p:cTn id="22" dur="500"/>
                                        <p:tgtEl>
                                          <p:spTgt spid="145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p:bldP spid="145412" grpId="0"/>
      <p:bldP spid="145413" grpId="0"/>
      <p:bldP spid="1454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Title 1"/>
          <p:cNvSpPr>
            <a:spLocks noGrp="1"/>
          </p:cNvSpPr>
          <p:nvPr>
            <p:ph type="title"/>
          </p:nvPr>
        </p:nvSpPr>
        <p:spPr>
          <a:xfrm>
            <a:off x="611188" y="274638"/>
            <a:ext cx="7313612" cy="885825"/>
          </a:xfrm>
        </p:spPr>
        <p:txBody>
          <a:bodyPr/>
          <a:lstStyle/>
          <a:p>
            <a:pPr fontAlgn="auto">
              <a:spcAft>
                <a:spcPts val="0"/>
              </a:spcAft>
              <a:defRPr/>
            </a:pPr>
            <a:r>
              <a:rPr lang="en-US" b="1" dirty="0" smtClean="0"/>
              <a:t>Mean and Standard Deviation</a:t>
            </a:r>
          </a:p>
        </p:txBody>
      </p:sp>
      <p:sp>
        <p:nvSpPr>
          <p:cNvPr id="140290" name="Content Placeholder 2"/>
          <p:cNvSpPr>
            <a:spLocks noGrp="1"/>
          </p:cNvSpPr>
          <p:nvPr>
            <p:ph sz="quarter" idx="1"/>
          </p:nvPr>
        </p:nvSpPr>
        <p:spPr>
          <a:xfrm>
            <a:off x="457200" y="1557338"/>
            <a:ext cx="8291513" cy="4679950"/>
          </a:xfrm>
        </p:spPr>
        <p:txBody>
          <a:bodyPr/>
          <a:lstStyle/>
          <a:p>
            <a:pPr>
              <a:buFontTx/>
              <a:buNone/>
            </a:pPr>
            <a:r>
              <a:rPr lang="en-US" sz="2800" smtClean="0"/>
              <a:t>  Here are 20 test scores from Mr. Barnes algebra </a:t>
            </a:r>
          </a:p>
          <a:p>
            <a:pPr>
              <a:buFontTx/>
              <a:buNone/>
            </a:pPr>
            <a:r>
              <a:rPr lang="en-US" sz="2800" smtClean="0"/>
              <a:t>  class.</a:t>
            </a:r>
          </a:p>
          <a:p>
            <a:pPr>
              <a:buFontTx/>
              <a:buNone/>
            </a:pPr>
            <a:endParaRPr lang="en-US" sz="2800" smtClean="0"/>
          </a:p>
          <a:p>
            <a:pPr>
              <a:buFontTx/>
              <a:buNone/>
            </a:pPr>
            <a:endParaRPr lang="en-US" sz="2800" smtClean="0"/>
          </a:p>
          <a:p>
            <a:pPr>
              <a:buFontTx/>
              <a:buNone/>
            </a:pPr>
            <a:endParaRPr lang="en-US" sz="2800" smtClean="0"/>
          </a:p>
          <a:p>
            <a:pPr>
              <a:buFontTx/>
              <a:buNone/>
            </a:pPr>
            <a:endParaRPr lang="en-US" sz="2800" smtClean="0"/>
          </a:p>
          <a:p>
            <a:pPr>
              <a:buFontTx/>
              <a:buNone/>
            </a:pPr>
            <a:endParaRPr lang="en-US" sz="2800" smtClean="0"/>
          </a:p>
        </p:txBody>
      </p:sp>
      <p:sp>
        <p:nvSpPr>
          <p:cNvPr id="4" name="Text Box 3"/>
          <p:cNvSpPr txBox="1">
            <a:spLocks noChangeArrowheads="1"/>
          </p:cNvSpPr>
          <p:nvPr/>
        </p:nvSpPr>
        <p:spPr bwMode="auto">
          <a:xfrm>
            <a:off x="684213" y="4041775"/>
            <a:ext cx="7704137" cy="519113"/>
          </a:xfrm>
          <a:prstGeom prst="rect">
            <a:avLst/>
          </a:prstGeom>
          <a:noFill/>
          <a:ln w="9525">
            <a:noFill/>
            <a:miter lim="800000"/>
            <a:headEnd/>
            <a:tailEnd/>
          </a:ln>
        </p:spPr>
        <p:txBody>
          <a:bodyPr>
            <a:spAutoFit/>
          </a:bodyPr>
          <a:lstStyle/>
          <a:p>
            <a:pPr>
              <a:spcBef>
                <a:spcPct val="50000"/>
              </a:spcBef>
            </a:pPr>
            <a:r>
              <a:rPr lang="en-US" sz="2800" b="0" dirty="0"/>
              <a:t>What is the mean score?  </a:t>
            </a:r>
            <a:r>
              <a:rPr lang="en-US" sz="2800" b="0" dirty="0">
                <a:solidFill>
                  <a:srgbClr val="C00000"/>
                </a:solidFill>
              </a:rPr>
              <a:t>80.7</a:t>
            </a:r>
          </a:p>
        </p:txBody>
      </p:sp>
      <p:sp>
        <p:nvSpPr>
          <p:cNvPr id="5" name="Text Box 4"/>
          <p:cNvSpPr txBox="1">
            <a:spLocks noChangeArrowheads="1"/>
          </p:cNvSpPr>
          <p:nvPr/>
        </p:nvSpPr>
        <p:spPr bwMode="auto">
          <a:xfrm>
            <a:off x="757238" y="5084763"/>
            <a:ext cx="7164387" cy="519112"/>
          </a:xfrm>
          <a:prstGeom prst="rect">
            <a:avLst/>
          </a:prstGeom>
          <a:noFill/>
          <a:ln w="9525">
            <a:noFill/>
            <a:miter lim="800000"/>
            <a:headEnd/>
            <a:tailEnd/>
          </a:ln>
        </p:spPr>
        <p:txBody>
          <a:bodyPr>
            <a:spAutoFit/>
          </a:bodyPr>
          <a:lstStyle/>
          <a:p>
            <a:pPr>
              <a:spcBef>
                <a:spcPct val="50000"/>
              </a:spcBef>
            </a:pPr>
            <a:r>
              <a:rPr lang="en-US" sz="2800" b="0" dirty="0"/>
              <a:t>What is the standard deviation?  </a:t>
            </a:r>
            <a:r>
              <a:rPr lang="en-US" sz="2800" b="0" dirty="0">
                <a:solidFill>
                  <a:srgbClr val="C00000"/>
                </a:solidFill>
              </a:rPr>
              <a:t>6.5</a:t>
            </a:r>
          </a:p>
        </p:txBody>
      </p:sp>
      <p:sp>
        <p:nvSpPr>
          <p:cNvPr id="6" name="Text Box 6"/>
          <p:cNvSpPr txBox="1">
            <a:spLocks noChangeArrowheads="1"/>
          </p:cNvSpPr>
          <p:nvPr/>
        </p:nvSpPr>
        <p:spPr bwMode="auto">
          <a:xfrm>
            <a:off x="719138" y="2673350"/>
            <a:ext cx="8027987" cy="1160463"/>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a:t> 82  79  72  84  73  94  77  81  74  68  87 </a:t>
            </a:r>
          </a:p>
          <a:p>
            <a:pPr marL="514350" indent="-514350">
              <a:spcBef>
                <a:spcPct val="50000"/>
              </a:spcBef>
            </a:pPr>
            <a:r>
              <a:rPr lang="en-US" sz="2800" b="0"/>
              <a:t>89  80  90  84  83  81  75  78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p:nvPr>
        </p:nvSpPr>
        <p:spPr>
          <a:xfrm>
            <a:off x="539750" y="274638"/>
            <a:ext cx="7385050" cy="850900"/>
          </a:xfrm>
        </p:spPr>
        <p:txBody>
          <a:bodyPr/>
          <a:lstStyle/>
          <a:p>
            <a:pPr fontAlgn="auto">
              <a:spcAft>
                <a:spcPts val="0"/>
              </a:spcAft>
              <a:defRPr/>
            </a:pPr>
            <a:r>
              <a:rPr lang="en-US" b="1" dirty="0" smtClean="0">
                <a:solidFill>
                  <a:schemeClr val="tx1"/>
                </a:solidFill>
              </a:rPr>
              <a:t>Mean </a:t>
            </a:r>
            <a:r>
              <a:rPr lang="en-US" b="1" dirty="0" smtClean="0">
                <a:solidFill>
                  <a:schemeClr val="tx1"/>
                </a:solidFill>
              </a:rPr>
              <a:t>Absolute Deviation</a:t>
            </a:r>
            <a:endParaRPr lang="en-US" b="1" dirty="0" smtClean="0">
              <a:solidFill>
                <a:schemeClr val="tx1"/>
              </a:solidFill>
            </a:endParaRPr>
          </a:p>
        </p:txBody>
      </p:sp>
      <p:sp>
        <p:nvSpPr>
          <p:cNvPr id="145411" name="Text Box 3"/>
          <p:cNvSpPr txBox="1">
            <a:spLocks noChangeArrowheads="1"/>
          </p:cNvSpPr>
          <p:nvPr/>
        </p:nvSpPr>
        <p:spPr bwMode="auto">
          <a:xfrm>
            <a:off x="688975" y="3860800"/>
            <a:ext cx="7704138" cy="519113"/>
          </a:xfrm>
          <a:prstGeom prst="rect">
            <a:avLst/>
          </a:prstGeom>
          <a:noFill/>
          <a:ln w="9525">
            <a:noFill/>
            <a:miter lim="800000"/>
            <a:headEnd/>
            <a:tailEnd/>
          </a:ln>
        </p:spPr>
        <p:txBody>
          <a:bodyPr>
            <a:spAutoFit/>
          </a:bodyPr>
          <a:lstStyle/>
          <a:p>
            <a:pPr>
              <a:spcBef>
                <a:spcPct val="50000"/>
              </a:spcBef>
            </a:pPr>
            <a:r>
              <a:rPr lang="en-US" sz="2800" b="0" dirty="0"/>
              <a:t>What is the mean </a:t>
            </a:r>
            <a:r>
              <a:rPr lang="en-US" sz="2800" b="0" dirty="0" smtClean="0"/>
              <a:t>absolute deviation?</a:t>
            </a:r>
            <a:endParaRPr lang="en-US" sz="2800" b="0" dirty="0"/>
          </a:p>
        </p:txBody>
      </p:sp>
      <p:sp>
        <p:nvSpPr>
          <p:cNvPr id="145413" name="Text Box 5"/>
          <p:cNvSpPr txBox="1">
            <a:spLocks noChangeArrowheads="1"/>
          </p:cNvSpPr>
          <p:nvPr/>
        </p:nvSpPr>
        <p:spPr bwMode="auto">
          <a:xfrm>
            <a:off x="684213" y="1341438"/>
            <a:ext cx="7813675" cy="946150"/>
          </a:xfrm>
          <a:prstGeom prst="rect">
            <a:avLst/>
          </a:prstGeom>
          <a:noFill/>
          <a:ln w="9525">
            <a:noFill/>
            <a:miter lim="800000"/>
            <a:headEnd/>
            <a:tailEnd/>
          </a:ln>
        </p:spPr>
        <p:txBody>
          <a:bodyPr>
            <a:spAutoFit/>
          </a:bodyPr>
          <a:lstStyle/>
          <a:p>
            <a:pPr>
              <a:spcBef>
                <a:spcPct val="50000"/>
              </a:spcBef>
            </a:pPr>
            <a:r>
              <a:rPr lang="en-US" sz="2800" b="0"/>
              <a:t>Here are 20 test scores from Mr. Barnes algebra class.</a:t>
            </a:r>
          </a:p>
        </p:txBody>
      </p:sp>
      <p:sp>
        <p:nvSpPr>
          <p:cNvPr id="145414"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a:t> 82  79  72  84  73  94  77  81  74  68  87 </a:t>
            </a:r>
          </a:p>
          <a:p>
            <a:pPr marL="514350" indent="-514350">
              <a:spcBef>
                <a:spcPct val="50000"/>
              </a:spcBef>
            </a:pPr>
            <a:r>
              <a:rPr lang="en-US" sz="2800" b="0"/>
              <a:t>89  80  90  84  83  81  75  78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5413"/>
                                        </p:tgtEl>
                                        <p:attrNameLst>
                                          <p:attrName>style.visibility</p:attrName>
                                        </p:attrNameLst>
                                      </p:cBhvr>
                                      <p:to>
                                        <p:strVal val="visible"/>
                                      </p:to>
                                    </p:set>
                                    <p:animEffect transition="in" filter="dissolve">
                                      <p:cBhvr>
                                        <p:cTn id="7" dur="500"/>
                                        <p:tgtEl>
                                          <p:spTgt spid="145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5414"/>
                                        </p:tgtEl>
                                        <p:attrNameLst>
                                          <p:attrName>style.visibility</p:attrName>
                                        </p:attrNameLst>
                                      </p:cBhvr>
                                      <p:to>
                                        <p:strVal val="visible"/>
                                      </p:to>
                                    </p:set>
                                    <p:animEffect transition="in" filter="dissolve">
                                      <p:cBhvr>
                                        <p:cTn id="12" dur="500"/>
                                        <p:tgtEl>
                                          <p:spTgt spid="1454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5411"/>
                                        </p:tgtEl>
                                        <p:attrNameLst>
                                          <p:attrName>style.visibility</p:attrName>
                                        </p:attrNameLst>
                                      </p:cBhvr>
                                      <p:to>
                                        <p:strVal val="visible"/>
                                      </p:to>
                                    </p:set>
                                    <p:animEffect transition="in" filter="dissolve">
                                      <p:cBhvr>
                                        <p:cTn id="17" dur="500"/>
                                        <p:tgtEl>
                                          <p:spTgt spid="145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p:bldP spid="145413" grpId="0"/>
      <p:bldP spid="1454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ChangeArrowheads="1"/>
          </p:cNvSpPr>
          <p:nvPr>
            <p:ph type="title"/>
          </p:nvPr>
        </p:nvSpPr>
        <p:spPr>
          <a:xfrm>
            <a:off x="503238" y="274638"/>
            <a:ext cx="7421562" cy="777875"/>
          </a:xfrm>
        </p:spPr>
        <p:txBody>
          <a:bodyPr/>
          <a:lstStyle/>
          <a:p>
            <a:pPr fontAlgn="auto">
              <a:spcAft>
                <a:spcPts val="0"/>
              </a:spcAft>
              <a:defRPr/>
            </a:pPr>
            <a:r>
              <a:rPr lang="en-US" b="1" dirty="0" smtClean="0"/>
              <a:t>Mean Absolute Deviation</a:t>
            </a:r>
          </a:p>
        </p:txBody>
      </p:sp>
      <p:sp>
        <p:nvSpPr>
          <p:cNvPr id="145411" name="Text Box 3"/>
          <p:cNvSpPr txBox="1">
            <a:spLocks noChangeArrowheads="1"/>
          </p:cNvSpPr>
          <p:nvPr/>
        </p:nvSpPr>
        <p:spPr bwMode="auto">
          <a:xfrm>
            <a:off x="688975" y="3860800"/>
            <a:ext cx="7704138" cy="519113"/>
          </a:xfrm>
          <a:prstGeom prst="rect">
            <a:avLst/>
          </a:prstGeom>
          <a:noFill/>
          <a:ln w="9525">
            <a:noFill/>
            <a:miter lim="800000"/>
            <a:headEnd/>
            <a:tailEnd/>
          </a:ln>
        </p:spPr>
        <p:txBody>
          <a:bodyPr>
            <a:spAutoFit/>
          </a:bodyPr>
          <a:lstStyle/>
          <a:p>
            <a:pPr>
              <a:spcBef>
                <a:spcPct val="50000"/>
              </a:spcBef>
            </a:pPr>
            <a:r>
              <a:rPr lang="en-US" sz="2800" b="0" dirty="0"/>
              <a:t>What is the mean absolute deviation?  </a:t>
            </a:r>
            <a:r>
              <a:rPr lang="en-US" sz="2800" b="0" dirty="0">
                <a:solidFill>
                  <a:srgbClr val="C00000"/>
                </a:solidFill>
              </a:rPr>
              <a:t>5.03</a:t>
            </a:r>
          </a:p>
        </p:txBody>
      </p:sp>
      <p:sp>
        <p:nvSpPr>
          <p:cNvPr id="145413" name="Text Box 5"/>
          <p:cNvSpPr txBox="1">
            <a:spLocks noChangeArrowheads="1"/>
          </p:cNvSpPr>
          <p:nvPr/>
        </p:nvSpPr>
        <p:spPr bwMode="auto">
          <a:xfrm>
            <a:off x="684213" y="1341438"/>
            <a:ext cx="7813675" cy="946150"/>
          </a:xfrm>
          <a:prstGeom prst="rect">
            <a:avLst/>
          </a:prstGeom>
          <a:noFill/>
          <a:ln w="9525">
            <a:noFill/>
            <a:miter lim="800000"/>
            <a:headEnd/>
            <a:tailEnd/>
          </a:ln>
        </p:spPr>
        <p:txBody>
          <a:bodyPr>
            <a:spAutoFit/>
          </a:bodyPr>
          <a:lstStyle/>
          <a:p>
            <a:pPr>
              <a:spcBef>
                <a:spcPct val="50000"/>
              </a:spcBef>
            </a:pPr>
            <a:r>
              <a:rPr lang="en-US" sz="2800" b="0"/>
              <a:t>Here are 20 test scores from Mr. Barnes algebra class.</a:t>
            </a:r>
          </a:p>
        </p:txBody>
      </p:sp>
      <p:sp>
        <p:nvSpPr>
          <p:cNvPr id="145414"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a:t> 82  79  72  84  73  94  77  81  74  68  87 </a:t>
            </a:r>
          </a:p>
          <a:p>
            <a:pPr marL="514350" indent="-514350">
              <a:spcBef>
                <a:spcPct val="50000"/>
              </a:spcBef>
            </a:pPr>
            <a:r>
              <a:rPr lang="en-US" sz="2800" b="0"/>
              <a:t>89  80  90  84  83  81  75  78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5413"/>
                                        </p:tgtEl>
                                        <p:attrNameLst>
                                          <p:attrName>style.visibility</p:attrName>
                                        </p:attrNameLst>
                                      </p:cBhvr>
                                      <p:to>
                                        <p:strVal val="visible"/>
                                      </p:to>
                                    </p:set>
                                    <p:animEffect transition="in" filter="dissolve">
                                      <p:cBhvr>
                                        <p:cTn id="7" dur="500"/>
                                        <p:tgtEl>
                                          <p:spTgt spid="145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5414"/>
                                        </p:tgtEl>
                                        <p:attrNameLst>
                                          <p:attrName>style.visibility</p:attrName>
                                        </p:attrNameLst>
                                      </p:cBhvr>
                                      <p:to>
                                        <p:strVal val="visible"/>
                                      </p:to>
                                    </p:set>
                                    <p:animEffect transition="in" filter="dissolve">
                                      <p:cBhvr>
                                        <p:cTn id="12" dur="500"/>
                                        <p:tgtEl>
                                          <p:spTgt spid="1454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5411"/>
                                        </p:tgtEl>
                                        <p:attrNameLst>
                                          <p:attrName>style.visibility</p:attrName>
                                        </p:attrNameLst>
                                      </p:cBhvr>
                                      <p:to>
                                        <p:strVal val="visible"/>
                                      </p:to>
                                    </p:set>
                                    <p:animEffect transition="in" filter="dissolve">
                                      <p:cBhvr>
                                        <p:cTn id="17" dur="500"/>
                                        <p:tgtEl>
                                          <p:spTgt spid="145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p:bldP spid="145413" grpId="0"/>
      <p:bldP spid="1454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ctrTitle" idx="4294967295"/>
          </p:nvPr>
        </p:nvSpPr>
        <p:spPr>
          <a:xfrm>
            <a:off x="1547664" y="1736812"/>
            <a:ext cx="6172200" cy="1893888"/>
          </a:xfrm>
        </p:spPr>
        <p:txBody>
          <a:bodyPr>
            <a:normAutofit/>
          </a:bodyPr>
          <a:lstStyle/>
          <a:p>
            <a:pPr algn="ctr"/>
            <a:r>
              <a:rPr lang="en-US" sz="4100" b="1" i="1" dirty="0"/>
              <a:t>WHERE DO I STAND?</a:t>
            </a:r>
          </a:p>
        </p:txBody>
      </p:sp>
      <p:sp>
        <p:nvSpPr>
          <p:cNvPr id="136194" name="Subtitle 2"/>
          <p:cNvSpPr>
            <a:spLocks noGrp="1"/>
          </p:cNvSpPr>
          <p:nvPr>
            <p:ph type="subTitle" idx="4294967295"/>
          </p:nvPr>
        </p:nvSpPr>
        <p:spPr>
          <a:xfrm>
            <a:off x="1475656" y="3609020"/>
            <a:ext cx="6172200" cy="1371600"/>
          </a:xfrm>
        </p:spPr>
        <p:txBody>
          <a:bodyPr/>
          <a:lstStyle/>
          <a:p>
            <a:pPr marL="0" indent="0" algn="ctr">
              <a:buFont typeface="Wingdings" pitchFamily="2" charset="2"/>
              <a:buNone/>
            </a:pPr>
            <a:r>
              <a:rPr lang="en-US" sz="4100" b="1" dirty="0">
                <a:solidFill>
                  <a:schemeClr val="tx2"/>
                </a:solidFill>
              </a:rPr>
              <a:t>Z-Scores</a:t>
            </a: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2" name="Rectangle 2"/>
          <p:cNvSpPr>
            <a:spLocks noGrp="1" noChangeArrowheads="1"/>
          </p:cNvSpPr>
          <p:nvPr>
            <p:ph type="title"/>
          </p:nvPr>
        </p:nvSpPr>
        <p:spPr/>
        <p:txBody>
          <a:bodyPr/>
          <a:lstStyle/>
          <a:p>
            <a:pPr algn="ctr" fontAlgn="auto">
              <a:spcAft>
                <a:spcPts val="0"/>
              </a:spcAft>
              <a:defRPr/>
            </a:pPr>
            <a:r>
              <a:rPr lang="en-US" b="1" dirty="0" smtClean="0"/>
              <a:t>Z-score</a:t>
            </a:r>
          </a:p>
        </p:txBody>
      </p:sp>
      <p:sp>
        <p:nvSpPr>
          <p:cNvPr id="88067" name="Rectangle 3"/>
          <p:cNvSpPr>
            <a:spLocks noGrp="1" noChangeArrowheads="1"/>
          </p:cNvSpPr>
          <p:nvPr>
            <p:ph type="body" sz="half" idx="1"/>
          </p:nvPr>
        </p:nvSpPr>
        <p:spPr>
          <a:xfrm>
            <a:off x="468313" y="1268413"/>
            <a:ext cx="8435975" cy="1439862"/>
          </a:xfrm>
        </p:spPr>
        <p:txBody>
          <a:bodyPr/>
          <a:lstStyle/>
          <a:p>
            <a:pPr>
              <a:lnSpc>
                <a:spcPct val="90000"/>
              </a:lnSpc>
            </a:pPr>
            <a:r>
              <a:rPr lang="en-US" sz="2800" smtClean="0"/>
              <a:t>Position of a data value relative to the mean.</a:t>
            </a:r>
          </a:p>
          <a:p>
            <a:pPr>
              <a:lnSpc>
                <a:spcPct val="90000"/>
              </a:lnSpc>
            </a:pPr>
            <a:r>
              <a:rPr lang="en-US" sz="2800" smtClean="0"/>
              <a:t>Tells you how many standard deviations above or below the mean a particular data point is.</a:t>
            </a:r>
          </a:p>
        </p:txBody>
      </p:sp>
      <p:graphicFrame>
        <p:nvGraphicFramePr>
          <p:cNvPr id="88071" name="Object 7"/>
          <p:cNvGraphicFramePr>
            <a:graphicFrameLocks noChangeAspect="1"/>
          </p:cNvGraphicFramePr>
          <p:nvPr>
            <p:ph sz="quarter" idx="2"/>
          </p:nvPr>
        </p:nvGraphicFramePr>
        <p:xfrm>
          <a:off x="2771775" y="5084763"/>
          <a:ext cx="1250950" cy="1122362"/>
        </p:xfrm>
        <a:graphic>
          <a:graphicData uri="http://schemas.openxmlformats.org/presentationml/2006/ole">
            <p:oleObj spid="_x0000_s88071" name="Equation" r:id="rId4" imgW="495000" imgH="444240" progId="">
              <p:embed/>
            </p:oleObj>
          </a:graphicData>
        </a:graphic>
      </p:graphicFrame>
      <p:sp>
        <p:nvSpPr>
          <p:cNvPr id="88068" name="Text Box 4"/>
          <p:cNvSpPr txBox="1">
            <a:spLocks noChangeArrowheads="1"/>
          </p:cNvSpPr>
          <p:nvPr/>
        </p:nvSpPr>
        <p:spPr bwMode="auto">
          <a:xfrm>
            <a:off x="323850" y="2781300"/>
            <a:ext cx="8820150" cy="1570038"/>
          </a:xfrm>
          <a:prstGeom prst="rect">
            <a:avLst/>
          </a:prstGeom>
          <a:noFill/>
          <a:ln w="9525">
            <a:noFill/>
            <a:miter lim="800000"/>
            <a:headEnd/>
            <a:tailEnd/>
          </a:ln>
        </p:spPr>
        <p:txBody>
          <a:bodyPr>
            <a:spAutoFit/>
          </a:bodyPr>
          <a:lstStyle/>
          <a:p>
            <a:pPr>
              <a:spcBef>
                <a:spcPct val="50000"/>
              </a:spcBef>
            </a:pPr>
            <a:r>
              <a:rPr lang="en-US" sz="3200" dirty="0">
                <a:solidFill>
                  <a:srgbClr val="C00000"/>
                </a:solidFill>
              </a:rPr>
              <a:t>z-score</a:t>
            </a:r>
            <a:r>
              <a:rPr lang="en-US" sz="3200" b="0" dirty="0">
                <a:solidFill>
                  <a:srgbClr val="C00000"/>
                </a:solidFill>
              </a:rPr>
              <a:t> =</a:t>
            </a:r>
            <a:r>
              <a:rPr lang="en-US" sz="3200" b="0" dirty="0">
                <a:solidFill>
                  <a:srgbClr val="FF0000"/>
                </a:solidFill>
              </a:rPr>
              <a:t> </a:t>
            </a:r>
            <a:r>
              <a:rPr lang="en-US" sz="3200" b="0" dirty="0">
                <a:solidFill>
                  <a:srgbClr val="C00000"/>
                </a:solidFill>
              </a:rPr>
              <a:t>describes the location of a    	         		data value within a distribution    	      		referred to as a standardized value</a:t>
            </a:r>
          </a:p>
        </p:txBody>
      </p:sp>
      <p:sp>
        <p:nvSpPr>
          <p:cNvPr id="88074" name="Text Box 10"/>
          <p:cNvSpPr txBox="1">
            <a:spLocks noChangeArrowheads="1"/>
          </p:cNvSpPr>
          <p:nvPr/>
        </p:nvSpPr>
        <p:spPr bwMode="auto">
          <a:xfrm>
            <a:off x="3384550" y="4545013"/>
            <a:ext cx="2052638" cy="519112"/>
          </a:xfrm>
          <a:prstGeom prst="rect">
            <a:avLst/>
          </a:prstGeom>
          <a:noFill/>
          <a:ln w="9525">
            <a:noFill/>
            <a:miter lim="800000"/>
            <a:headEnd/>
            <a:tailEnd/>
          </a:ln>
        </p:spPr>
        <p:txBody>
          <a:bodyPr>
            <a:spAutoFit/>
          </a:bodyPr>
          <a:lstStyle/>
          <a:p>
            <a:pPr>
              <a:spcBef>
                <a:spcPct val="50000"/>
              </a:spcBef>
              <a:defRPr/>
            </a:pPr>
            <a:r>
              <a:rPr lang="en-US" sz="2800" dirty="0">
                <a:solidFill>
                  <a:schemeClr val="accent6">
                    <a:lumMod val="10000"/>
                  </a:schemeClr>
                </a:solidFill>
              </a:rPr>
              <a:t>Population</a:t>
            </a:r>
          </a:p>
        </p:txBody>
      </p:sp>
      <p:sp>
        <p:nvSpPr>
          <p:cNvPr id="88077" name="Text Box 14"/>
          <p:cNvSpPr txBox="1">
            <a:spLocks noChangeArrowheads="1"/>
          </p:cNvSpPr>
          <p:nvPr/>
        </p:nvSpPr>
        <p:spPr bwMode="auto">
          <a:xfrm>
            <a:off x="4103688" y="5408613"/>
            <a:ext cx="2189162" cy="519112"/>
          </a:xfrm>
          <a:prstGeom prst="rect">
            <a:avLst/>
          </a:prstGeom>
          <a:noFill/>
          <a:ln w="9525">
            <a:noFill/>
            <a:miter lim="800000"/>
            <a:headEnd/>
            <a:tailEnd/>
          </a:ln>
        </p:spPr>
        <p:txBody>
          <a:bodyPr wrap="none">
            <a:spAutoFit/>
          </a:bodyPr>
          <a:lstStyle/>
          <a:p>
            <a:pPr>
              <a:defRPr/>
            </a:pPr>
            <a:r>
              <a:rPr lang="en-US" sz="2800" dirty="0">
                <a:solidFill>
                  <a:schemeClr val="accent6">
                    <a:lumMod val="10000"/>
                  </a:schemeClr>
                </a:solidFill>
              </a:rPr>
              <a:t>=  Z-SCORE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8067">
                                            <p:txEl>
                                              <p:pRg st="1" end="1"/>
                                            </p:txEl>
                                          </p:spTgt>
                                        </p:tgtEl>
                                        <p:attrNameLst>
                                          <p:attrName>style.visibility</p:attrName>
                                        </p:attrNameLst>
                                      </p:cBhvr>
                                      <p:to>
                                        <p:strVal val="visible"/>
                                      </p:to>
                                    </p:set>
                                    <p:animEffect transition="in" filter="dissolve">
                                      <p:cBhvr>
                                        <p:cTn id="7" dur="500"/>
                                        <p:tgtEl>
                                          <p:spTgt spid="880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8068"/>
                                        </p:tgtEl>
                                        <p:attrNameLst>
                                          <p:attrName>style.visibility</p:attrName>
                                        </p:attrNameLst>
                                      </p:cBhvr>
                                      <p:to>
                                        <p:strVal val="visible"/>
                                      </p:to>
                                    </p:set>
                                    <p:animEffect transition="in" filter="dissolve">
                                      <p:cBhvr>
                                        <p:cTn id="12" dur="500"/>
                                        <p:tgtEl>
                                          <p:spTgt spid="8806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8074"/>
                                        </p:tgtEl>
                                        <p:attrNameLst>
                                          <p:attrName>style.visibility</p:attrName>
                                        </p:attrNameLst>
                                      </p:cBhvr>
                                      <p:to>
                                        <p:strVal val="visible"/>
                                      </p:to>
                                    </p:set>
                                    <p:animEffect transition="in" filter="dissolve">
                                      <p:cBhvr>
                                        <p:cTn id="17" dur="500"/>
                                        <p:tgtEl>
                                          <p:spTgt spid="88074"/>
                                        </p:tgtEl>
                                      </p:cBhvr>
                                    </p:animEffect>
                                  </p:childTnLst>
                                </p:cTn>
                              </p:par>
                              <p:par>
                                <p:cTn id="18" presetID="9" presetClass="entr" presetSubtype="0" fill="hold" nodeType="withEffect">
                                  <p:stCondLst>
                                    <p:cond delay="0"/>
                                  </p:stCondLst>
                                  <p:childTnLst>
                                    <p:set>
                                      <p:cBhvr>
                                        <p:cTn id="19" dur="1" fill="hold">
                                          <p:stCondLst>
                                            <p:cond delay="0"/>
                                          </p:stCondLst>
                                        </p:cTn>
                                        <p:tgtEl>
                                          <p:spTgt spid="88071"/>
                                        </p:tgtEl>
                                        <p:attrNameLst>
                                          <p:attrName>style.visibility</p:attrName>
                                        </p:attrNameLst>
                                      </p:cBhvr>
                                      <p:to>
                                        <p:strVal val="visible"/>
                                      </p:to>
                                    </p:set>
                                    <p:animEffect transition="in" filter="dissolve">
                                      <p:cBhvr>
                                        <p:cTn id="20" dur="500"/>
                                        <p:tgtEl>
                                          <p:spTgt spid="88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p"/>
      <p:bldP spid="88068" grpId="0"/>
      <p:bldP spid="880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61" name="Rectangle 2"/>
          <p:cNvSpPr>
            <a:spLocks noGrp="1" noChangeArrowheads="1"/>
          </p:cNvSpPr>
          <p:nvPr>
            <p:ph type="title"/>
          </p:nvPr>
        </p:nvSpPr>
        <p:spPr/>
        <p:txBody>
          <a:bodyPr/>
          <a:lstStyle/>
          <a:p>
            <a:pPr algn="ctr" fontAlgn="auto">
              <a:spcAft>
                <a:spcPts val="0"/>
              </a:spcAft>
              <a:defRPr/>
            </a:pPr>
            <a:r>
              <a:rPr lang="en-US" b="1" dirty="0" smtClean="0">
                <a:solidFill>
                  <a:schemeClr val="tx1"/>
                </a:solidFill>
              </a:rPr>
              <a:t>Z-score</a:t>
            </a:r>
          </a:p>
        </p:txBody>
      </p:sp>
      <p:sp>
        <p:nvSpPr>
          <p:cNvPr id="134162" name="Rectangle 3"/>
          <p:cNvSpPr>
            <a:spLocks noGrp="1" noChangeArrowheads="1"/>
          </p:cNvSpPr>
          <p:nvPr>
            <p:ph type="body" sz="half" idx="1"/>
          </p:nvPr>
        </p:nvSpPr>
        <p:spPr>
          <a:xfrm>
            <a:off x="468313" y="1376363"/>
            <a:ext cx="8002587" cy="611187"/>
          </a:xfrm>
        </p:spPr>
        <p:txBody>
          <a:bodyPr/>
          <a:lstStyle/>
          <a:p>
            <a:pPr algn="ctr">
              <a:buFontTx/>
              <a:buNone/>
            </a:pPr>
            <a:r>
              <a:rPr lang="en-US" sz="2800" smtClean="0"/>
              <a:t>In order to calculate a z-score you must know:</a:t>
            </a:r>
          </a:p>
          <a:p>
            <a:pPr>
              <a:buFontTx/>
              <a:buNone/>
            </a:pPr>
            <a:endParaRPr lang="en-US" sz="2800" smtClean="0"/>
          </a:p>
        </p:txBody>
      </p:sp>
      <p:graphicFrame>
        <p:nvGraphicFramePr>
          <p:cNvPr id="134160" name="Object 16"/>
          <p:cNvGraphicFramePr>
            <a:graphicFrameLocks noChangeAspect="1"/>
          </p:cNvGraphicFramePr>
          <p:nvPr>
            <p:ph sz="half" idx="2"/>
          </p:nvPr>
        </p:nvGraphicFramePr>
        <p:xfrm>
          <a:off x="5688013" y="2565400"/>
          <a:ext cx="1527175" cy="1370013"/>
        </p:xfrm>
        <a:graphic>
          <a:graphicData uri="http://schemas.openxmlformats.org/presentationml/2006/ole">
            <p:oleObj spid="_x0000_s134160" name="Equation" r:id="rId4" imgW="495000" imgH="444240" progId="">
              <p:embed/>
            </p:oleObj>
          </a:graphicData>
        </a:graphic>
      </p:graphicFrame>
      <p:sp>
        <p:nvSpPr>
          <p:cNvPr id="134155" name="Text Box 11"/>
          <p:cNvSpPr txBox="1">
            <a:spLocks noChangeArrowheads="1"/>
          </p:cNvSpPr>
          <p:nvPr/>
        </p:nvSpPr>
        <p:spPr bwMode="auto">
          <a:xfrm>
            <a:off x="503238" y="2205038"/>
            <a:ext cx="3924300" cy="519112"/>
          </a:xfrm>
          <a:prstGeom prst="rect">
            <a:avLst/>
          </a:prstGeom>
          <a:noFill/>
          <a:ln w="9525">
            <a:noFill/>
            <a:miter lim="800000"/>
            <a:headEnd/>
            <a:tailEnd/>
          </a:ln>
        </p:spPr>
        <p:txBody>
          <a:bodyPr>
            <a:spAutoFit/>
          </a:bodyPr>
          <a:lstStyle/>
          <a:p>
            <a:pPr>
              <a:spcBef>
                <a:spcPct val="50000"/>
              </a:spcBef>
              <a:buFontTx/>
              <a:buChar char="•"/>
            </a:pPr>
            <a:r>
              <a:rPr lang="en-US" b="0"/>
              <a:t> </a:t>
            </a:r>
            <a:r>
              <a:rPr lang="en-US" sz="2800" b="0" smtClean="0">
                <a:solidFill>
                  <a:srgbClr val="C00000"/>
                </a:solidFill>
              </a:rPr>
              <a:t>a data value = </a:t>
            </a:r>
            <a:r>
              <a:rPr lang="en-US" sz="2800" i="1" smtClean="0">
                <a:solidFill>
                  <a:srgbClr val="C00000"/>
                </a:solidFill>
              </a:rPr>
              <a:t>X</a:t>
            </a:r>
            <a:endParaRPr lang="en-US" sz="2800" b="0" dirty="0">
              <a:solidFill>
                <a:srgbClr val="C00000"/>
              </a:solidFill>
            </a:endParaRPr>
          </a:p>
        </p:txBody>
      </p:sp>
      <p:sp>
        <p:nvSpPr>
          <p:cNvPr id="134156" name="Text Box 12"/>
          <p:cNvSpPr txBox="1">
            <a:spLocks noChangeArrowheads="1"/>
          </p:cNvSpPr>
          <p:nvPr/>
        </p:nvSpPr>
        <p:spPr bwMode="auto">
          <a:xfrm>
            <a:off x="531813" y="3105150"/>
            <a:ext cx="3103562" cy="584200"/>
          </a:xfrm>
          <a:prstGeom prst="rect">
            <a:avLst/>
          </a:prstGeom>
          <a:noFill/>
          <a:ln w="9525">
            <a:noFill/>
            <a:miter lim="800000"/>
            <a:headEnd/>
            <a:tailEnd/>
          </a:ln>
        </p:spPr>
        <p:txBody>
          <a:bodyPr>
            <a:spAutoFit/>
          </a:bodyPr>
          <a:lstStyle/>
          <a:p>
            <a:pPr>
              <a:spcBef>
                <a:spcPct val="50000"/>
              </a:spcBef>
              <a:buFontTx/>
              <a:buChar char="•"/>
            </a:pPr>
            <a:r>
              <a:rPr lang="en-US" b="0" dirty="0">
                <a:solidFill>
                  <a:srgbClr val="C00000"/>
                </a:solidFill>
              </a:rPr>
              <a:t> </a:t>
            </a:r>
            <a:r>
              <a:rPr lang="en-US" sz="2800" b="0" dirty="0">
                <a:solidFill>
                  <a:srgbClr val="C00000"/>
                </a:solidFill>
              </a:rPr>
              <a:t>the mean = </a:t>
            </a:r>
            <a:r>
              <a:rPr lang="en-US" sz="3200" dirty="0">
                <a:solidFill>
                  <a:srgbClr val="C00000"/>
                </a:solidFill>
              </a:rPr>
              <a:t>µ</a:t>
            </a:r>
          </a:p>
        </p:txBody>
      </p:sp>
      <p:sp>
        <p:nvSpPr>
          <p:cNvPr id="134157" name="Text Box 13"/>
          <p:cNvSpPr txBox="1">
            <a:spLocks noChangeArrowheads="1"/>
          </p:cNvSpPr>
          <p:nvPr/>
        </p:nvSpPr>
        <p:spPr bwMode="auto">
          <a:xfrm>
            <a:off x="503238" y="4113213"/>
            <a:ext cx="5976937" cy="519112"/>
          </a:xfrm>
          <a:prstGeom prst="rect">
            <a:avLst/>
          </a:prstGeom>
          <a:noFill/>
          <a:ln w="9525">
            <a:noFill/>
            <a:miter lim="800000"/>
            <a:headEnd/>
            <a:tailEnd/>
          </a:ln>
        </p:spPr>
        <p:txBody>
          <a:bodyPr>
            <a:spAutoFit/>
          </a:bodyPr>
          <a:lstStyle/>
          <a:p>
            <a:pPr>
              <a:spcBef>
                <a:spcPct val="50000"/>
              </a:spcBef>
              <a:buFontTx/>
              <a:buChar char="•"/>
            </a:pPr>
            <a:r>
              <a:rPr lang="en-US" b="0" dirty="0"/>
              <a:t> </a:t>
            </a:r>
            <a:r>
              <a:rPr lang="en-US" sz="2800" b="0" dirty="0">
                <a:solidFill>
                  <a:srgbClr val="C00000"/>
                </a:solidFill>
              </a:rPr>
              <a:t>the standard deviation = </a:t>
            </a:r>
          </a:p>
        </p:txBody>
      </p:sp>
      <p:sp>
        <p:nvSpPr>
          <p:cNvPr id="134166" name="TextBox 7"/>
          <p:cNvSpPr txBox="1">
            <a:spLocks noChangeArrowheads="1"/>
          </p:cNvSpPr>
          <p:nvPr/>
        </p:nvSpPr>
        <p:spPr bwMode="auto">
          <a:xfrm>
            <a:off x="3203575" y="2349500"/>
            <a:ext cx="284163" cy="522288"/>
          </a:xfrm>
          <a:prstGeom prst="rect">
            <a:avLst/>
          </a:prstGeom>
          <a:noFill/>
          <a:ln w="9525">
            <a:noFill/>
            <a:miter lim="800000"/>
            <a:headEnd/>
            <a:tailEnd/>
          </a:ln>
        </p:spPr>
        <p:txBody>
          <a:bodyPr wrap="none">
            <a:spAutoFit/>
          </a:bodyPr>
          <a:lstStyle/>
          <a:p>
            <a:r>
              <a:rPr lang="en-US" sz="2800" i="1" dirty="0" err="1" smtClean="0">
                <a:solidFill>
                  <a:srgbClr val="C00000"/>
                </a:solidFill>
              </a:rPr>
              <a:t>i</a:t>
            </a:r>
            <a:endParaRPr lang="en-US" sz="2800" i="1" dirty="0">
              <a:solidFill>
                <a:srgbClr val="C00000"/>
              </a:solidFill>
            </a:endParaRPr>
          </a:p>
        </p:txBody>
      </p:sp>
      <p:sp>
        <p:nvSpPr>
          <p:cNvPr id="10" name="TextBox 9"/>
          <p:cNvSpPr txBox="1"/>
          <p:nvPr/>
        </p:nvSpPr>
        <p:spPr>
          <a:xfrm>
            <a:off x="4499992" y="4041068"/>
            <a:ext cx="614271" cy="646331"/>
          </a:xfrm>
          <a:prstGeom prst="rect">
            <a:avLst/>
          </a:prstGeom>
          <a:noFill/>
        </p:spPr>
        <p:txBody>
          <a:bodyPr wrap="none" rtlCol="0">
            <a:spAutoFit/>
          </a:bodyPr>
          <a:lstStyle/>
          <a:p>
            <a:r>
              <a:rPr lang="en-US" sz="3200" dirty="0" smtClean="0">
                <a:solidFill>
                  <a:srgbClr val="9900CC"/>
                </a:solidFill>
              </a:rPr>
              <a:t> </a:t>
            </a:r>
            <a:r>
              <a:rPr lang="el-GR" sz="3600" dirty="0" smtClean="0">
                <a:solidFill>
                  <a:srgbClr val="C00000"/>
                </a:solidFill>
              </a:rPr>
              <a:t>σ</a:t>
            </a:r>
            <a:endParaRPr lang="en-US" sz="3600" dirty="0">
              <a:solidFill>
                <a:srgbClr val="C0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4155"/>
                                        </p:tgtEl>
                                        <p:attrNameLst>
                                          <p:attrName>style.visibility</p:attrName>
                                        </p:attrNameLst>
                                      </p:cBhvr>
                                      <p:to>
                                        <p:strVal val="visible"/>
                                      </p:to>
                                    </p:set>
                                    <p:animEffect transition="in" filter="dissolve">
                                      <p:cBhvr>
                                        <p:cTn id="7" dur="500"/>
                                        <p:tgtEl>
                                          <p:spTgt spid="13415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4156"/>
                                        </p:tgtEl>
                                        <p:attrNameLst>
                                          <p:attrName>style.visibility</p:attrName>
                                        </p:attrNameLst>
                                      </p:cBhvr>
                                      <p:to>
                                        <p:strVal val="visible"/>
                                      </p:to>
                                    </p:set>
                                    <p:animEffect transition="in" filter="dissolve">
                                      <p:cBhvr>
                                        <p:cTn id="12" dur="500"/>
                                        <p:tgtEl>
                                          <p:spTgt spid="13415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4157"/>
                                        </p:tgtEl>
                                        <p:attrNameLst>
                                          <p:attrName>style.visibility</p:attrName>
                                        </p:attrNameLst>
                                      </p:cBhvr>
                                      <p:to>
                                        <p:strVal val="visible"/>
                                      </p:to>
                                    </p:set>
                                    <p:animEffect transition="in" filter="dissolve">
                                      <p:cBhvr>
                                        <p:cTn id="17" dur="500"/>
                                        <p:tgtEl>
                                          <p:spTgt spid="134157"/>
                                        </p:tgtEl>
                                      </p:cBhvr>
                                    </p:animEffect>
                                  </p:childTnLst>
                                </p:cTn>
                              </p:par>
                              <p:par>
                                <p:cTn id="18" presetID="9" presetClass="entr" presetSubtype="0" fill="hold" nodeType="withEffect">
                                  <p:stCondLst>
                                    <p:cond delay="0"/>
                                  </p:stCondLst>
                                  <p:childTnLst>
                                    <p:set>
                                      <p:cBhvr>
                                        <p:cTn id="19" dur="1" fill="hold">
                                          <p:stCondLst>
                                            <p:cond delay="0"/>
                                          </p:stCondLst>
                                        </p:cTn>
                                        <p:tgtEl>
                                          <p:spTgt spid="134160"/>
                                        </p:tgtEl>
                                        <p:attrNameLst>
                                          <p:attrName>style.visibility</p:attrName>
                                        </p:attrNameLst>
                                      </p:cBhvr>
                                      <p:to>
                                        <p:strVal val="visible"/>
                                      </p:to>
                                    </p:set>
                                    <p:animEffect transition="in" filter="dissolve">
                                      <p:cBhvr>
                                        <p:cTn id="20" dur="500"/>
                                        <p:tgtEl>
                                          <p:spTgt spid="134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55" grpId="0"/>
      <p:bldP spid="134156" grpId="0"/>
      <p:bldP spid="1341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ChangeArrowheads="1"/>
          </p:cNvSpPr>
          <p:nvPr>
            <p:ph type="title"/>
          </p:nvPr>
        </p:nvSpPr>
        <p:spPr/>
        <p:txBody>
          <a:bodyPr/>
          <a:lstStyle/>
          <a:p>
            <a:pPr algn="ctr" fontAlgn="auto">
              <a:spcAft>
                <a:spcPts val="0"/>
              </a:spcAft>
              <a:defRPr/>
            </a:pPr>
            <a:r>
              <a:rPr lang="en-US" b="1" dirty="0" smtClean="0"/>
              <a:t>Z-scores</a:t>
            </a:r>
          </a:p>
        </p:txBody>
      </p:sp>
      <p:sp>
        <p:nvSpPr>
          <p:cNvPr id="136196" name="Text Box 4"/>
          <p:cNvSpPr txBox="1">
            <a:spLocks noChangeArrowheads="1"/>
          </p:cNvSpPr>
          <p:nvPr/>
        </p:nvSpPr>
        <p:spPr bwMode="auto">
          <a:xfrm>
            <a:off x="647700" y="4508500"/>
            <a:ext cx="7704138" cy="946150"/>
          </a:xfrm>
          <a:prstGeom prst="rect">
            <a:avLst/>
          </a:prstGeom>
          <a:noFill/>
          <a:ln w="9525">
            <a:noFill/>
            <a:miter lim="800000"/>
            <a:headEnd/>
            <a:tailEnd/>
          </a:ln>
        </p:spPr>
        <p:txBody>
          <a:bodyPr>
            <a:spAutoFit/>
          </a:bodyPr>
          <a:lstStyle/>
          <a:p>
            <a:pPr>
              <a:spcBef>
                <a:spcPct val="50000"/>
              </a:spcBef>
            </a:pPr>
            <a:r>
              <a:rPr lang="en-US" sz="2800" b="0" dirty="0"/>
              <a:t>The bold score is Michael’s.  How did he perform relative to his classmates?</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algebra class.</a:t>
            </a:r>
          </a:p>
        </p:txBody>
      </p:sp>
      <p:sp>
        <p:nvSpPr>
          <p:cNvPr id="6"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84  89  83  79  83  77  73  67  75 </a:t>
            </a:r>
          </a:p>
          <a:p>
            <a:pPr marL="514350" indent="-514350">
              <a:spcBef>
                <a:spcPct val="50000"/>
              </a:spcBef>
            </a:pPr>
            <a:r>
              <a:rPr lang="en-US" sz="2800" b="0" dirty="0"/>
              <a:t>80  78  </a:t>
            </a:r>
            <a:r>
              <a:rPr lang="en-US" sz="2800" dirty="0">
                <a:solidFill>
                  <a:srgbClr val="C00000"/>
                </a:solidFill>
              </a:rPr>
              <a:t>93</a:t>
            </a:r>
            <a:r>
              <a:rPr lang="en-US" sz="2800" b="0" dirty="0"/>
              <a:t>  83  77  80  81  79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6"/>
                                        </p:tgtEl>
                                        <p:attrNameLst>
                                          <p:attrName>style.visibility</p:attrName>
                                        </p:attrNameLst>
                                      </p:cBhvr>
                                      <p:to>
                                        <p:strVal val="visible"/>
                                      </p:to>
                                    </p:set>
                                    <p:animEffect transition="in" filter="dissolve">
                                      <p:cBhvr>
                                        <p:cTn id="12" dur="500"/>
                                        <p:tgtEl>
                                          <p:spTgt spid="13619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8"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idx="4294967295"/>
          </p:nvPr>
        </p:nvSpPr>
        <p:spPr>
          <a:xfrm>
            <a:off x="0" y="188913"/>
            <a:ext cx="8110538" cy="792162"/>
          </a:xfrm>
        </p:spPr>
        <p:txBody>
          <a:bodyPr/>
          <a:lstStyle/>
          <a:p>
            <a:pPr algn="ctr" fontAlgn="auto">
              <a:spcAft>
                <a:spcPts val="0"/>
              </a:spcAft>
              <a:defRPr/>
            </a:pPr>
            <a:r>
              <a:rPr lang="en-US" smtClean="0"/>
              <a:t>Z-scores</a:t>
            </a:r>
          </a:p>
        </p:txBody>
      </p:sp>
      <p:sp>
        <p:nvSpPr>
          <p:cNvPr id="136196" name="Text Box 4"/>
          <p:cNvSpPr txBox="1">
            <a:spLocks noChangeArrowheads="1"/>
          </p:cNvSpPr>
          <p:nvPr/>
        </p:nvSpPr>
        <p:spPr bwMode="auto">
          <a:xfrm>
            <a:off x="688975" y="3860800"/>
            <a:ext cx="7704138" cy="946150"/>
          </a:xfrm>
          <a:prstGeom prst="rect">
            <a:avLst/>
          </a:prstGeom>
          <a:noFill/>
          <a:ln w="9525">
            <a:noFill/>
            <a:miter lim="800000"/>
            <a:headEnd/>
            <a:tailEnd/>
          </a:ln>
        </p:spPr>
        <p:txBody>
          <a:bodyPr>
            <a:spAutoFit/>
          </a:bodyPr>
          <a:lstStyle/>
          <a:p>
            <a:pPr>
              <a:spcBef>
                <a:spcPct val="50000"/>
              </a:spcBef>
            </a:pPr>
            <a:r>
              <a:rPr lang="en-US" sz="2800" b="0"/>
              <a:t>The bold score is Michael’s.  How did he perform relative to his classmates?</a:t>
            </a:r>
          </a:p>
        </p:txBody>
      </p:sp>
      <p:sp>
        <p:nvSpPr>
          <p:cNvPr id="136197" name="Text Box 5"/>
          <p:cNvSpPr txBox="1">
            <a:spLocks noChangeArrowheads="1"/>
          </p:cNvSpPr>
          <p:nvPr/>
        </p:nvSpPr>
        <p:spPr bwMode="auto">
          <a:xfrm>
            <a:off x="757238" y="5084763"/>
            <a:ext cx="7164387" cy="946150"/>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Michael’s score is “above average”, but how much above average is it?</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stat class.</a:t>
            </a:r>
          </a:p>
        </p:txBody>
      </p:sp>
      <p:sp>
        <p:nvSpPr>
          <p:cNvPr id="136199" name="Text Box 7"/>
          <p:cNvSpPr txBox="1">
            <a:spLocks noChangeArrowheads="1"/>
          </p:cNvSpPr>
          <p:nvPr/>
        </p:nvSpPr>
        <p:spPr bwMode="auto">
          <a:xfrm>
            <a:off x="684213" y="2468563"/>
            <a:ext cx="8027987" cy="1816100"/>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84  89  83  79  83  77  73  67  75</a:t>
            </a:r>
          </a:p>
          <a:p>
            <a:pPr marL="514350" indent="-514350">
              <a:spcBef>
                <a:spcPct val="50000"/>
              </a:spcBef>
            </a:pPr>
            <a:r>
              <a:rPr lang="en-US" sz="2800" b="0" dirty="0"/>
              <a:t>80  78  </a:t>
            </a:r>
            <a:r>
              <a:rPr lang="en-US" sz="2800" dirty="0">
                <a:solidFill>
                  <a:srgbClr val="C00000"/>
                </a:solidFill>
              </a:rPr>
              <a:t>93</a:t>
            </a:r>
            <a:r>
              <a:rPr lang="en-US" sz="2800" dirty="0">
                <a:solidFill>
                  <a:srgbClr val="9900CC"/>
                </a:solidFill>
              </a:rPr>
              <a:t>  </a:t>
            </a:r>
            <a:r>
              <a:rPr lang="en-US" sz="2800" b="0" dirty="0"/>
              <a:t>83  77  80  81  79  </a:t>
            </a:r>
          </a:p>
          <a:p>
            <a:pPr marL="2171700" lvl="4" indent="-342900">
              <a:spcBef>
                <a:spcPct val="50000"/>
              </a:spcBef>
              <a:buFontTx/>
              <a:buAutoNum type="arabicPlain" startAt="79"/>
            </a:pPr>
            <a:endParaRPr lang="en-US" sz="2800" b="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9"/>
                                        </p:tgtEl>
                                        <p:attrNameLst>
                                          <p:attrName>style.visibility</p:attrName>
                                        </p:attrNameLst>
                                      </p:cBhvr>
                                      <p:to>
                                        <p:strVal val="visible"/>
                                      </p:to>
                                    </p:set>
                                    <p:animEffect transition="in" filter="dissolve">
                                      <p:cBhvr>
                                        <p:cTn id="12" dur="500"/>
                                        <p:tgtEl>
                                          <p:spTgt spid="13619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6196"/>
                                        </p:tgtEl>
                                        <p:attrNameLst>
                                          <p:attrName>style.visibility</p:attrName>
                                        </p:attrNameLst>
                                      </p:cBhvr>
                                      <p:to>
                                        <p:strVal val="visible"/>
                                      </p:to>
                                    </p:set>
                                    <p:animEffect transition="in" filter="dissolve">
                                      <p:cBhvr>
                                        <p:cTn id="17" dur="500"/>
                                        <p:tgtEl>
                                          <p:spTgt spid="13619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6197"/>
                                        </p:tgtEl>
                                        <p:attrNameLst>
                                          <p:attrName>style.visibility</p:attrName>
                                        </p:attrNameLst>
                                      </p:cBhvr>
                                      <p:to>
                                        <p:strVal val="visible"/>
                                      </p:to>
                                    </p:set>
                                    <p:animEffect transition="in" filter="dissolve">
                                      <p:cBhvr>
                                        <p:cTn id="22" dur="500"/>
                                        <p:tgtEl>
                                          <p:spTgt spid="136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7" grpId="0"/>
      <p:bldP spid="136198" grpId="0"/>
      <p:bldP spid="13619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3"/>
          <p:cNvSpPr>
            <a:spLocks noGrp="1"/>
          </p:cNvSpPr>
          <p:nvPr>
            <p:ph type="title"/>
          </p:nvPr>
        </p:nvSpPr>
        <p:spPr>
          <a:xfrm>
            <a:off x="431800" y="0"/>
            <a:ext cx="7467600" cy="1143000"/>
          </a:xfrm>
        </p:spPr>
        <p:txBody>
          <a:bodyPr/>
          <a:lstStyle/>
          <a:p>
            <a:pPr algn="ctr" fontAlgn="auto">
              <a:spcAft>
                <a:spcPts val="0"/>
              </a:spcAft>
              <a:defRPr/>
            </a:pPr>
            <a:r>
              <a:rPr lang="en-US" b="1" dirty="0" smtClean="0"/>
              <a:t>Mean</a:t>
            </a:r>
          </a:p>
        </p:txBody>
      </p:sp>
      <p:sp>
        <p:nvSpPr>
          <p:cNvPr id="20482" name="Content Placeholder 4"/>
          <p:cNvSpPr>
            <a:spLocks noGrp="1"/>
          </p:cNvSpPr>
          <p:nvPr>
            <p:ph sz="quarter" idx="1"/>
          </p:nvPr>
        </p:nvSpPr>
        <p:spPr>
          <a:xfrm>
            <a:off x="457200" y="1412875"/>
            <a:ext cx="8291513" cy="5445125"/>
          </a:xfrm>
        </p:spPr>
        <p:txBody>
          <a:bodyPr/>
          <a:lstStyle/>
          <a:p>
            <a:pPr>
              <a:buFontTx/>
              <a:buNone/>
            </a:pPr>
            <a:r>
              <a:rPr lang="en-US" dirty="0" smtClean="0"/>
              <a:t>   Mean = the average of the numbers. To find the mean of a set of numbers, you must add up the numbers then divide by the number of numbers.  The </a:t>
            </a:r>
            <a:r>
              <a:rPr lang="en-US" b="1" dirty="0" smtClean="0"/>
              <a:t>µ</a:t>
            </a:r>
            <a:r>
              <a:rPr lang="en-US" dirty="0" smtClean="0"/>
              <a:t> symbol is used to represent mean in a formula.</a:t>
            </a:r>
          </a:p>
          <a:p>
            <a:pPr>
              <a:buFontTx/>
              <a:buNone/>
            </a:pPr>
            <a:endParaRPr lang="en-US" dirty="0" smtClean="0"/>
          </a:p>
          <a:p>
            <a:pPr>
              <a:buFontTx/>
              <a:buNone/>
            </a:pPr>
            <a:r>
              <a:rPr lang="en-US" dirty="0" smtClean="0"/>
              <a:t>   </a:t>
            </a:r>
            <a:r>
              <a:rPr lang="en-US" sz="2800" dirty="0" smtClean="0"/>
              <a:t>Example:  {18  23  10  39  22  17  16  15}</a:t>
            </a:r>
          </a:p>
          <a:p>
            <a:pPr>
              <a:buFontTx/>
              <a:buNone/>
            </a:pPr>
            <a:endParaRPr lang="en-US" sz="2800" dirty="0" smtClean="0"/>
          </a:p>
          <a:p>
            <a:pPr>
              <a:buFontTx/>
              <a:buNone/>
            </a:pPr>
            <a:r>
              <a:rPr lang="en-US" sz="2800" dirty="0" smtClean="0"/>
              <a:t>   </a:t>
            </a:r>
            <a:r>
              <a:rPr lang="en-US" sz="2800" b="1" dirty="0" smtClean="0"/>
              <a:t>18+23+10+39+22+17+16+15 = 160  </a:t>
            </a:r>
            <a:r>
              <a:rPr lang="en-US" sz="2800" b="1" u="sng" dirty="0" smtClean="0"/>
              <a:t>  </a:t>
            </a:r>
            <a:endParaRPr lang="en-US" sz="2800" b="1" dirty="0" smtClean="0"/>
          </a:p>
          <a:p>
            <a:pPr>
              <a:buFontTx/>
              <a:buNone/>
            </a:pPr>
            <a:r>
              <a:rPr lang="en-US" sz="2800" dirty="0" smtClean="0"/>
              <a:t>  </a:t>
            </a:r>
            <a:r>
              <a:rPr lang="en-US" sz="2800" b="1" dirty="0" smtClean="0"/>
              <a:t> </a:t>
            </a:r>
            <a:r>
              <a:rPr lang="en-US" sz="2800" b="1" u="sng" dirty="0" smtClean="0"/>
              <a:t>160</a:t>
            </a:r>
            <a:endParaRPr lang="en-US" sz="2800" b="1" dirty="0" smtClean="0"/>
          </a:p>
        </p:txBody>
      </p:sp>
      <p:sp>
        <p:nvSpPr>
          <p:cNvPr id="20483" name="TextBox 6"/>
          <p:cNvSpPr txBox="1">
            <a:spLocks noChangeArrowheads="1"/>
          </p:cNvSpPr>
          <p:nvPr/>
        </p:nvSpPr>
        <p:spPr bwMode="auto">
          <a:xfrm>
            <a:off x="1475656" y="5229200"/>
            <a:ext cx="1439863" cy="522288"/>
          </a:xfrm>
          <a:prstGeom prst="rect">
            <a:avLst/>
          </a:prstGeom>
          <a:noFill/>
          <a:ln w="9525">
            <a:noFill/>
            <a:miter lim="800000"/>
            <a:headEnd/>
            <a:tailEnd/>
          </a:ln>
        </p:spPr>
        <p:txBody>
          <a:bodyPr>
            <a:spAutoFit/>
          </a:bodyPr>
          <a:lstStyle/>
          <a:p>
            <a:r>
              <a:rPr lang="en-US" sz="2800" dirty="0"/>
              <a:t>= 20</a:t>
            </a:r>
          </a:p>
        </p:txBody>
      </p:sp>
      <p:sp>
        <p:nvSpPr>
          <p:cNvPr id="20484" name="TextBox 7"/>
          <p:cNvSpPr txBox="1">
            <a:spLocks noChangeArrowheads="1"/>
          </p:cNvSpPr>
          <p:nvPr/>
        </p:nvSpPr>
        <p:spPr bwMode="auto">
          <a:xfrm>
            <a:off x="935596" y="5409220"/>
            <a:ext cx="219075" cy="523875"/>
          </a:xfrm>
          <a:prstGeom prst="rect">
            <a:avLst/>
          </a:prstGeom>
          <a:noFill/>
          <a:ln w="9525">
            <a:noFill/>
            <a:miter lim="800000"/>
            <a:headEnd/>
            <a:tailEnd/>
          </a:ln>
        </p:spPr>
        <p:txBody>
          <a:bodyPr>
            <a:spAutoFit/>
          </a:bodyPr>
          <a:lstStyle/>
          <a:p>
            <a:r>
              <a:rPr lang="en-US" sz="2800" dirty="0"/>
              <a:t>8</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2" name="Rectangle 2"/>
          <p:cNvSpPr>
            <a:spLocks noGrp="1" noChangeArrowheads="1"/>
          </p:cNvSpPr>
          <p:nvPr>
            <p:ph type="title"/>
          </p:nvPr>
        </p:nvSpPr>
        <p:spPr/>
        <p:txBody>
          <a:bodyPr/>
          <a:lstStyle/>
          <a:p>
            <a:pPr algn="ctr" fontAlgn="auto">
              <a:spcAft>
                <a:spcPts val="0"/>
              </a:spcAft>
              <a:defRPr/>
            </a:pPr>
            <a:r>
              <a:rPr lang="en-US" b="1" dirty="0" smtClean="0">
                <a:solidFill>
                  <a:schemeClr val="tx1"/>
                </a:solidFill>
              </a:rPr>
              <a:t>Z-scores</a:t>
            </a:r>
          </a:p>
        </p:txBody>
      </p:sp>
      <p:sp>
        <p:nvSpPr>
          <p:cNvPr id="137220" name="Text Box 4"/>
          <p:cNvSpPr txBox="1">
            <a:spLocks noChangeArrowheads="1"/>
          </p:cNvSpPr>
          <p:nvPr/>
        </p:nvSpPr>
        <p:spPr bwMode="auto">
          <a:xfrm>
            <a:off x="395288" y="1520825"/>
            <a:ext cx="8245475" cy="1373188"/>
          </a:xfrm>
          <a:prstGeom prst="rect">
            <a:avLst/>
          </a:prstGeom>
          <a:noFill/>
          <a:ln w="9525">
            <a:noFill/>
            <a:miter lim="800000"/>
            <a:headEnd/>
            <a:tailEnd/>
          </a:ln>
        </p:spPr>
        <p:txBody>
          <a:bodyPr>
            <a:spAutoFit/>
          </a:bodyPr>
          <a:lstStyle/>
          <a:p>
            <a:pPr>
              <a:spcBef>
                <a:spcPct val="50000"/>
              </a:spcBef>
            </a:pPr>
            <a:r>
              <a:rPr lang="en-US" sz="2800" b="0"/>
              <a:t>If we convert Michael’s score to a standardized value, then we can determine how many standard deviations his score is away from the mean.</a:t>
            </a:r>
          </a:p>
        </p:txBody>
      </p:sp>
      <p:sp>
        <p:nvSpPr>
          <p:cNvPr id="137221" name="Text Box 5"/>
          <p:cNvSpPr txBox="1">
            <a:spLocks noChangeArrowheads="1"/>
          </p:cNvSpPr>
          <p:nvPr/>
        </p:nvSpPr>
        <p:spPr bwMode="auto">
          <a:xfrm>
            <a:off x="611188" y="3284538"/>
            <a:ext cx="3816350" cy="2443162"/>
          </a:xfrm>
          <a:prstGeom prst="rect">
            <a:avLst/>
          </a:prstGeom>
          <a:noFill/>
          <a:ln w="9525">
            <a:noFill/>
            <a:miter lim="800000"/>
            <a:headEnd/>
            <a:tailEnd/>
          </a:ln>
        </p:spPr>
        <p:txBody>
          <a:bodyPr>
            <a:spAutoFit/>
          </a:bodyPr>
          <a:lstStyle/>
          <a:p>
            <a:pPr>
              <a:spcBef>
                <a:spcPct val="50000"/>
              </a:spcBef>
            </a:pPr>
            <a:r>
              <a:rPr lang="en-US" sz="2800" b="0"/>
              <a:t>What we need:</a:t>
            </a:r>
          </a:p>
          <a:p>
            <a:pPr>
              <a:spcBef>
                <a:spcPct val="50000"/>
              </a:spcBef>
              <a:buFontTx/>
              <a:buChar char="•"/>
            </a:pPr>
            <a:r>
              <a:rPr lang="en-US" sz="2800" b="0"/>
              <a:t> Michele’s score</a:t>
            </a:r>
          </a:p>
          <a:p>
            <a:pPr>
              <a:spcBef>
                <a:spcPct val="50000"/>
              </a:spcBef>
              <a:buFontTx/>
              <a:buChar char="•"/>
            </a:pPr>
            <a:r>
              <a:rPr lang="en-US" sz="2800" b="0"/>
              <a:t> mean of test scores</a:t>
            </a:r>
          </a:p>
          <a:p>
            <a:pPr>
              <a:spcBef>
                <a:spcPct val="50000"/>
              </a:spcBef>
              <a:buFontTx/>
              <a:buChar char="•"/>
            </a:pPr>
            <a:r>
              <a:rPr lang="en-US" sz="2800" b="0"/>
              <a:t> standard deviation</a:t>
            </a:r>
          </a:p>
        </p:txBody>
      </p:sp>
      <p:sp>
        <p:nvSpPr>
          <p:cNvPr id="137226" name="Text Box 10"/>
          <p:cNvSpPr txBox="1">
            <a:spLocks noChangeArrowheads="1"/>
          </p:cNvSpPr>
          <p:nvPr/>
        </p:nvSpPr>
        <p:spPr bwMode="auto">
          <a:xfrm>
            <a:off x="3455988" y="3897313"/>
            <a:ext cx="612775" cy="523875"/>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93</a:t>
            </a:r>
          </a:p>
        </p:txBody>
      </p:sp>
      <p:sp>
        <p:nvSpPr>
          <p:cNvPr id="137227" name="Text Box 11"/>
          <p:cNvSpPr txBox="1">
            <a:spLocks noChangeArrowheads="1"/>
          </p:cNvSpPr>
          <p:nvPr/>
        </p:nvSpPr>
        <p:spPr bwMode="auto">
          <a:xfrm>
            <a:off x="4032250" y="4581525"/>
            <a:ext cx="1079500" cy="519113"/>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80.2</a:t>
            </a:r>
          </a:p>
        </p:txBody>
      </p:sp>
      <p:sp>
        <p:nvSpPr>
          <p:cNvPr id="137228" name="Text Box 12"/>
          <p:cNvSpPr txBox="1">
            <a:spLocks noChangeArrowheads="1"/>
          </p:cNvSpPr>
          <p:nvPr/>
        </p:nvSpPr>
        <p:spPr bwMode="auto">
          <a:xfrm>
            <a:off x="3924300" y="5229225"/>
            <a:ext cx="971550" cy="523875"/>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5.8</a:t>
            </a:r>
          </a:p>
        </p:txBody>
      </p:sp>
      <p:sp>
        <p:nvSpPr>
          <p:cNvPr id="137229" name="Text Box 13"/>
          <p:cNvSpPr txBox="1">
            <a:spLocks noChangeArrowheads="1"/>
          </p:cNvSpPr>
          <p:nvPr/>
        </p:nvSpPr>
        <p:spPr bwMode="auto">
          <a:xfrm>
            <a:off x="7380312" y="4653136"/>
            <a:ext cx="1333500" cy="461665"/>
          </a:xfrm>
          <a:prstGeom prst="rect">
            <a:avLst/>
          </a:prstGeom>
          <a:noFill/>
          <a:ln w="9525">
            <a:noFill/>
            <a:miter lim="800000"/>
            <a:headEnd/>
            <a:tailEnd/>
          </a:ln>
        </p:spPr>
        <p:txBody>
          <a:bodyPr>
            <a:spAutoFit/>
          </a:bodyPr>
          <a:lstStyle/>
          <a:p>
            <a:pPr>
              <a:spcBef>
                <a:spcPct val="50000"/>
              </a:spcBef>
            </a:pPr>
            <a:r>
              <a:rPr lang="en-US" sz="2400" dirty="0"/>
              <a:t>= 2.2</a:t>
            </a:r>
          </a:p>
        </p:txBody>
      </p:sp>
      <p:sp>
        <p:nvSpPr>
          <p:cNvPr id="137230" name="Text Box 14"/>
          <p:cNvSpPr txBox="1">
            <a:spLocks noChangeArrowheads="1"/>
          </p:cNvSpPr>
          <p:nvPr/>
        </p:nvSpPr>
        <p:spPr bwMode="auto">
          <a:xfrm>
            <a:off x="647700" y="5876925"/>
            <a:ext cx="7632700" cy="830263"/>
          </a:xfrm>
          <a:prstGeom prst="rect">
            <a:avLst/>
          </a:prstGeom>
          <a:noFill/>
          <a:ln w="9525">
            <a:noFill/>
            <a:miter lim="800000"/>
            <a:headEnd/>
            <a:tailEnd/>
          </a:ln>
        </p:spPr>
        <p:txBody>
          <a:bodyPr>
            <a:spAutoFit/>
          </a:bodyPr>
          <a:lstStyle/>
          <a:p>
            <a:pPr>
              <a:spcBef>
                <a:spcPct val="50000"/>
              </a:spcBef>
            </a:pPr>
            <a:r>
              <a:rPr lang="en-US" sz="2400" b="0" dirty="0">
                <a:solidFill>
                  <a:srgbClr val="C00000"/>
                </a:solidFill>
              </a:rPr>
              <a:t>Therefore, Michael’s standardized test score is </a:t>
            </a:r>
            <a:r>
              <a:rPr lang="en-US" sz="2400" b="0" dirty="0" smtClean="0">
                <a:solidFill>
                  <a:srgbClr val="C00000"/>
                </a:solidFill>
              </a:rPr>
              <a:t>2.2,  over </a:t>
            </a:r>
            <a:r>
              <a:rPr lang="en-US" sz="2400" b="0" dirty="0">
                <a:solidFill>
                  <a:srgbClr val="C00000"/>
                </a:solidFill>
              </a:rPr>
              <a:t>two standard deviations above the class mean.</a:t>
            </a:r>
          </a:p>
        </p:txBody>
      </p:sp>
      <p:graphicFrame>
        <p:nvGraphicFramePr>
          <p:cNvPr id="137231" name="Object 15"/>
          <p:cNvGraphicFramePr>
            <a:graphicFrameLocks noChangeAspect="1"/>
          </p:cNvGraphicFramePr>
          <p:nvPr/>
        </p:nvGraphicFramePr>
        <p:xfrm>
          <a:off x="6227763" y="3176588"/>
          <a:ext cx="1250950" cy="1123950"/>
        </p:xfrm>
        <a:graphic>
          <a:graphicData uri="http://schemas.openxmlformats.org/presentationml/2006/ole">
            <p:oleObj spid="_x0000_s137231" name="Equation" r:id="rId4" imgW="495000" imgH="444240" progId="">
              <p:embed/>
            </p:oleObj>
          </a:graphicData>
        </a:graphic>
      </p:graphicFrame>
      <p:sp>
        <p:nvSpPr>
          <p:cNvPr id="137240" name="Text Box 27"/>
          <p:cNvSpPr txBox="1">
            <a:spLocks noChangeArrowheads="1"/>
          </p:cNvSpPr>
          <p:nvPr/>
        </p:nvSpPr>
        <p:spPr bwMode="auto">
          <a:xfrm>
            <a:off x="7164288" y="4725144"/>
            <a:ext cx="1389062" cy="366713"/>
          </a:xfrm>
          <a:prstGeom prst="rect">
            <a:avLst/>
          </a:prstGeom>
          <a:noFill/>
          <a:ln w="9525">
            <a:noFill/>
            <a:miter lim="800000"/>
            <a:headEnd/>
            <a:tailEnd/>
          </a:ln>
        </p:spPr>
        <p:txBody>
          <a:bodyPr>
            <a:spAutoFit/>
          </a:bodyPr>
          <a:lstStyle/>
          <a:p>
            <a:endParaRPr lang="en-US"/>
          </a:p>
        </p:txBody>
      </p:sp>
      <p:sp>
        <p:nvSpPr>
          <p:cNvPr id="137241" name="Text Box 28"/>
          <p:cNvSpPr txBox="1">
            <a:spLocks noChangeArrowheads="1"/>
          </p:cNvSpPr>
          <p:nvPr/>
        </p:nvSpPr>
        <p:spPr bwMode="auto">
          <a:xfrm>
            <a:off x="5976938" y="4616450"/>
            <a:ext cx="1584325" cy="641350"/>
          </a:xfrm>
          <a:prstGeom prst="rect">
            <a:avLst/>
          </a:prstGeom>
          <a:noFill/>
          <a:ln w="9525">
            <a:noFill/>
            <a:miter lim="800000"/>
            <a:headEnd/>
            <a:tailEnd/>
          </a:ln>
        </p:spPr>
        <p:txBody>
          <a:bodyPr>
            <a:spAutoFit/>
          </a:bodyPr>
          <a:lstStyle/>
          <a:p>
            <a:r>
              <a:rPr lang="en-US"/>
              <a:t>     </a:t>
            </a:r>
            <a:r>
              <a:rPr lang="en-US" u="sng"/>
              <a:t>93 – 80.2</a:t>
            </a:r>
            <a:endParaRPr lang="en-US"/>
          </a:p>
          <a:p>
            <a:r>
              <a:rPr lang="en-US"/>
              <a:t>           5.8</a:t>
            </a:r>
          </a:p>
        </p:txBody>
      </p:sp>
      <p:sp>
        <p:nvSpPr>
          <p:cNvPr id="137242" name="Text Box 29"/>
          <p:cNvSpPr txBox="1">
            <a:spLocks noChangeArrowheads="1"/>
          </p:cNvSpPr>
          <p:nvPr/>
        </p:nvSpPr>
        <p:spPr bwMode="auto">
          <a:xfrm>
            <a:off x="5724525" y="4760913"/>
            <a:ext cx="504825" cy="366712"/>
          </a:xfrm>
          <a:prstGeom prst="rect">
            <a:avLst/>
          </a:prstGeom>
          <a:noFill/>
          <a:ln w="9525">
            <a:noFill/>
            <a:miter lim="800000"/>
            <a:headEnd/>
            <a:tailEnd/>
          </a:ln>
        </p:spPr>
        <p:txBody>
          <a:bodyPr>
            <a:spAutoFit/>
          </a:bodyPr>
          <a:lstStyle/>
          <a:p>
            <a:r>
              <a:rPr lang="en-US"/>
              <a:t>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7220"/>
                                        </p:tgtEl>
                                        <p:attrNameLst>
                                          <p:attrName>style.visibility</p:attrName>
                                        </p:attrNameLst>
                                      </p:cBhvr>
                                      <p:to>
                                        <p:strVal val="visible"/>
                                      </p:to>
                                    </p:set>
                                    <p:animEffect transition="in" filter="dissolve">
                                      <p:cBhvr>
                                        <p:cTn id="7" dur="500"/>
                                        <p:tgtEl>
                                          <p:spTgt spid="1372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7221"/>
                                        </p:tgtEl>
                                        <p:attrNameLst>
                                          <p:attrName>style.visibility</p:attrName>
                                        </p:attrNameLst>
                                      </p:cBhvr>
                                      <p:to>
                                        <p:strVal val="visible"/>
                                      </p:to>
                                    </p:set>
                                    <p:animEffect transition="in" filter="dissolve">
                                      <p:cBhvr>
                                        <p:cTn id="12" dur="500"/>
                                        <p:tgtEl>
                                          <p:spTgt spid="1372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7226"/>
                                        </p:tgtEl>
                                        <p:attrNameLst>
                                          <p:attrName>style.visibility</p:attrName>
                                        </p:attrNameLst>
                                      </p:cBhvr>
                                      <p:to>
                                        <p:strVal val="visible"/>
                                      </p:to>
                                    </p:set>
                                    <p:animEffect transition="in" filter="dissolve">
                                      <p:cBhvr>
                                        <p:cTn id="17" dur="500"/>
                                        <p:tgtEl>
                                          <p:spTgt spid="13722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7227"/>
                                        </p:tgtEl>
                                        <p:attrNameLst>
                                          <p:attrName>style.visibility</p:attrName>
                                        </p:attrNameLst>
                                      </p:cBhvr>
                                      <p:to>
                                        <p:strVal val="visible"/>
                                      </p:to>
                                    </p:set>
                                    <p:animEffect transition="in" filter="dissolve">
                                      <p:cBhvr>
                                        <p:cTn id="22" dur="500"/>
                                        <p:tgtEl>
                                          <p:spTgt spid="13722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7228"/>
                                        </p:tgtEl>
                                        <p:attrNameLst>
                                          <p:attrName>style.visibility</p:attrName>
                                        </p:attrNameLst>
                                      </p:cBhvr>
                                      <p:to>
                                        <p:strVal val="visible"/>
                                      </p:to>
                                    </p:set>
                                    <p:animEffect transition="in" filter="dissolve">
                                      <p:cBhvr>
                                        <p:cTn id="27" dur="500"/>
                                        <p:tgtEl>
                                          <p:spTgt spid="13722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7229"/>
                                        </p:tgtEl>
                                        <p:attrNameLst>
                                          <p:attrName>style.visibility</p:attrName>
                                        </p:attrNameLst>
                                      </p:cBhvr>
                                      <p:to>
                                        <p:strVal val="visible"/>
                                      </p:to>
                                    </p:set>
                                    <p:animEffect transition="in" filter="dissolve">
                                      <p:cBhvr>
                                        <p:cTn id="32" dur="500"/>
                                        <p:tgtEl>
                                          <p:spTgt spid="13722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7230"/>
                                        </p:tgtEl>
                                        <p:attrNameLst>
                                          <p:attrName>style.visibility</p:attrName>
                                        </p:attrNameLst>
                                      </p:cBhvr>
                                      <p:to>
                                        <p:strVal val="visible"/>
                                      </p:to>
                                    </p:set>
                                    <p:animEffect transition="in" filter="dissolve">
                                      <p:cBhvr>
                                        <p:cTn id="37" dur="500"/>
                                        <p:tgtEl>
                                          <p:spTgt spid="137230"/>
                                        </p:tgtEl>
                                      </p:cBhvr>
                                    </p:animEffect>
                                  </p:childTnLst>
                                </p:cTn>
                              </p:par>
                              <p:par>
                                <p:cTn id="38" presetID="9" presetClass="entr" presetSubtype="0" fill="hold" nodeType="withEffect">
                                  <p:stCondLst>
                                    <p:cond delay="0"/>
                                  </p:stCondLst>
                                  <p:childTnLst>
                                    <p:set>
                                      <p:cBhvr>
                                        <p:cTn id="39" dur="1" fill="hold">
                                          <p:stCondLst>
                                            <p:cond delay="0"/>
                                          </p:stCondLst>
                                        </p:cTn>
                                        <p:tgtEl>
                                          <p:spTgt spid="137231"/>
                                        </p:tgtEl>
                                        <p:attrNameLst>
                                          <p:attrName>style.visibility</p:attrName>
                                        </p:attrNameLst>
                                      </p:cBhvr>
                                      <p:to>
                                        <p:strVal val="visible"/>
                                      </p:to>
                                    </p:set>
                                    <p:animEffect transition="in" filter="dissolve">
                                      <p:cBhvr>
                                        <p:cTn id="40" dur="500"/>
                                        <p:tgtEl>
                                          <p:spTgt spid="137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0" grpId="0"/>
      <p:bldP spid="137221" grpId="0"/>
      <p:bldP spid="137226" grpId="0"/>
      <p:bldP spid="137227" grpId="0"/>
      <p:bldP spid="137228" grpId="0"/>
      <p:bldP spid="137229" grpId="0"/>
      <p:bldP spid="1372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56" name="Rectangle 28"/>
          <p:cNvSpPr>
            <a:spLocks noGrp="1" noChangeArrowheads="1"/>
          </p:cNvSpPr>
          <p:nvPr>
            <p:ph type="title" sz="quarter"/>
          </p:nvPr>
        </p:nvSpPr>
        <p:spPr/>
        <p:txBody>
          <a:bodyPr/>
          <a:lstStyle/>
          <a:p>
            <a:pPr algn="ctr" fontAlgn="auto">
              <a:spcAft>
                <a:spcPts val="0"/>
              </a:spcAft>
              <a:defRPr/>
            </a:pPr>
            <a:r>
              <a:rPr lang="en-US" b="1" dirty="0" smtClean="0">
                <a:solidFill>
                  <a:schemeClr val="tx1"/>
                </a:solidFill>
              </a:rPr>
              <a:t>Z-score Number Line</a:t>
            </a:r>
          </a:p>
        </p:txBody>
      </p:sp>
      <p:sp>
        <p:nvSpPr>
          <p:cNvPr id="150557" name="Line 4"/>
          <p:cNvSpPr>
            <a:spLocks noChangeShapeType="1"/>
          </p:cNvSpPr>
          <p:nvPr/>
        </p:nvSpPr>
        <p:spPr bwMode="auto">
          <a:xfrm>
            <a:off x="431800" y="2960688"/>
            <a:ext cx="8245475" cy="0"/>
          </a:xfrm>
          <a:prstGeom prst="line">
            <a:avLst/>
          </a:prstGeom>
          <a:noFill/>
          <a:ln w="28575">
            <a:solidFill>
              <a:schemeClr val="tx1"/>
            </a:solidFill>
            <a:round/>
            <a:headEnd/>
            <a:tailEnd/>
          </a:ln>
        </p:spPr>
        <p:txBody>
          <a:bodyPr/>
          <a:lstStyle/>
          <a:p>
            <a:endParaRPr lang="en-US"/>
          </a:p>
        </p:txBody>
      </p:sp>
      <p:sp>
        <p:nvSpPr>
          <p:cNvPr id="150558" name="Line 6"/>
          <p:cNvSpPr>
            <a:spLocks noChangeShapeType="1"/>
          </p:cNvSpPr>
          <p:nvPr/>
        </p:nvSpPr>
        <p:spPr bwMode="auto">
          <a:xfrm>
            <a:off x="4392613" y="2708275"/>
            <a:ext cx="0" cy="431800"/>
          </a:xfrm>
          <a:prstGeom prst="line">
            <a:avLst/>
          </a:prstGeom>
          <a:noFill/>
          <a:ln w="28575">
            <a:solidFill>
              <a:schemeClr val="tx1"/>
            </a:solidFill>
            <a:round/>
            <a:headEnd/>
            <a:tailEnd/>
          </a:ln>
        </p:spPr>
        <p:txBody>
          <a:bodyPr/>
          <a:lstStyle/>
          <a:p>
            <a:endParaRPr lang="en-US"/>
          </a:p>
        </p:txBody>
      </p:sp>
      <p:sp>
        <p:nvSpPr>
          <p:cNvPr id="150559" name="Line 7"/>
          <p:cNvSpPr>
            <a:spLocks noChangeShapeType="1"/>
          </p:cNvSpPr>
          <p:nvPr/>
        </p:nvSpPr>
        <p:spPr bwMode="auto">
          <a:xfrm>
            <a:off x="5580063" y="2708275"/>
            <a:ext cx="0" cy="431800"/>
          </a:xfrm>
          <a:prstGeom prst="line">
            <a:avLst/>
          </a:prstGeom>
          <a:noFill/>
          <a:ln w="28575">
            <a:solidFill>
              <a:schemeClr val="tx1"/>
            </a:solidFill>
            <a:round/>
            <a:headEnd/>
            <a:tailEnd/>
          </a:ln>
        </p:spPr>
        <p:txBody>
          <a:bodyPr/>
          <a:lstStyle/>
          <a:p>
            <a:endParaRPr lang="en-US"/>
          </a:p>
        </p:txBody>
      </p:sp>
      <p:sp>
        <p:nvSpPr>
          <p:cNvPr id="150560" name="Line 8"/>
          <p:cNvSpPr>
            <a:spLocks noChangeShapeType="1"/>
          </p:cNvSpPr>
          <p:nvPr/>
        </p:nvSpPr>
        <p:spPr bwMode="auto">
          <a:xfrm>
            <a:off x="6767513" y="2708275"/>
            <a:ext cx="0" cy="431800"/>
          </a:xfrm>
          <a:prstGeom prst="line">
            <a:avLst/>
          </a:prstGeom>
          <a:noFill/>
          <a:ln w="28575">
            <a:solidFill>
              <a:schemeClr val="tx1"/>
            </a:solidFill>
            <a:round/>
            <a:headEnd/>
            <a:tailEnd/>
          </a:ln>
        </p:spPr>
        <p:txBody>
          <a:bodyPr/>
          <a:lstStyle/>
          <a:p>
            <a:endParaRPr lang="en-US"/>
          </a:p>
        </p:txBody>
      </p:sp>
      <p:sp>
        <p:nvSpPr>
          <p:cNvPr id="150561" name="Line 9"/>
          <p:cNvSpPr>
            <a:spLocks noChangeShapeType="1"/>
          </p:cNvSpPr>
          <p:nvPr/>
        </p:nvSpPr>
        <p:spPr bwMode="auto">
          <a:xfrm>
            <a:off x="7956550" y="2708275"/>
            <a:ext cx="0" cy="431800"/>
          </a:xfrm>
          <a:prstGeom prst="line">
            <a:avLst/>
          </a:prstGeom>
          <a:noFill/>
          <a:ln w="28575">
            <a:solidFill>
              <a:schemeClr val="tx1"/>
            </a:solidFill>
            <a:round/>
            <a:headEnd/>
            <a:tailEnd/>
          </a:ln>
        </p:spPr>
        <p:txBody>
          <a:bodyPr/>
          <a:lstStyle/>
          <a:p>
            <a:endParaRPr lang="en-US"/>
          </a:p>
        </p:txBody>
      </p:sp>
      <p:sp>
        <p:nvSpPr>
          <p:cNvPr id="150562" name="Line 10"/>
          <p:cNvSpPr>
            <a:spLocks noChangeShapeType="1"/>
          </p:cNvSpPr>
          <p:nvPr/>
        </p:nvSpPr>
        <p:spPr bwMode="auto">
          <a:xfrm>
            <a:off x="936625" y="2708275"/>
            <a:ext cx="0" cy="431800"/>
          </a:xfrm>
          <a:prstGeom prst="line">
            <a:avLst/>
          </a:prstGeom>
          <a:noFill/>
          <a:ln w="28575">
            <a:solidFill>
              <a:schemeClr val="tx1"/>
            </a:solidFill>
            <a:round/>
            <a:headEnd/>
            <a:tailEnd/>
          </a:ln>
        </p:spPr>
        <p:txBody>
          <a:bodyPr/>
          <a:lstStyle/>
          <a:p>
            <a:endParaRPr lang="en-US"/>
          </a:p>
        </p:txBody>
      </p:sp>
      <p:sp>
        <p:nvSpPr>
          <p:cNvPr id="150563" name="Line 11"/>
          <p:cNvSpPr>
            <a:spLocks noChangeShapeType="1"/>
          </p:cNvSpPr>
          <p:nvPr/>
        </p:nvSpPr>
        <p:spPr bwMode="auto">
          <a:xfrm>
            <a:off x="2124075" y="2708275"/>
            <a:ext cx="0" cy="431800"/>
          </a:xfrm>
          <a:prstGeom prst="line">
            <a:avLst/>
          </a:prstGeom>
          <a:noFill/>
          <a:ln w="28575">
            <a:solidFill>
              <a:schemeClr val="tx1"/>
            </a:solidFill>
            <a:round/>
            <a:headEnd/>
            <a:tailEnd/>
          </a:ln>
        </p:spPr>
        <p:txBody>
          <a:bodyPr/>
          <a:lstStyle/>
          <a:p>
            <a:endParaRPr lang="en-US"/>
          </a:p>
        </p:txBody>
      </p:sp>
      <p:sp>
        <p:nvSpPr>
          <p:cNvPr id="150564" name="Line 12"/>
          <p:cNvSpPr>
            <a:spLocks noChangeShapeType="1"/>
          </p:cNvSpPr>
          <p:nvPr/>
        </p:nvSpPr>
        <p:spPr bwMode="auto">
          <a:xfrm>
            <a:off x="3313113" y="2708275"/>
            <a:ext cx="0" cy="431800"/>
          </a:xfrm>
          <a:prstGeom prst="line">
            <a:avLst/>
          </a:prstGeom>
          <a:noFill/>
          <a:ln w="28575">
            <a:solidFill>
              <a:schemeClr val="tx1"/>
            </a:solidFill>
            <a:round/>
            <a:headEnd/>
            <a:tailEnd/>
          </a:ln>
        </p:spPr>
        <p:txBody>
          <a:bodyPr/>
          <a:lstStyle/>
          <a:p>
            <a:endParaRPr lang="en-US"/>
          </a:p>
        </p:txBody>
      </p:sp>
      <p:grpSp>
        <p:nvGrpSpPr>
          <p:cNvPr id="150572" name="Group 44"/>
          <p:cNvGrpSpPr>
            <a:grpSpLocks/>
          </p:cNvGrpSpPr>
          <p:nvPr/>
        </p:nvGrpSpPr>
        <p:grpSpPr bwMode="auto">
          <a:xfrm>
            <a:off x="4319588" y="3824288"/>
            <a:ext cx="863600" cy="1069975"/>
            <a:chOff x="2631" y="1978"/>
            <a:chExt cx="544" cy="674"/>
          </a:xfrm>
        </p:grpSpPr>
        <p:sp>
          <p:nvSpPr>
            <p:cNvPr id="150587" name="Text Box 13"/>
            <p:cNvSpPr txBox="1">
              <a:spLocks noChangeArrowheads="1"/>
            </p:cNvSpPr>
            <p:nvPr/>
          </p:nvSpPr>
          <p:spPr bwMode="auto">
            <a:xfrm>
              <a:off x="2631" y="2364"/>
              <a:ext cx="544" cy="288"/>
            </a:xfrm>
            <a:prstGeom prst="rect">
              <a:avLst/>
            </a:prstGeom>
            <a:noFill/>
            <a:ln w="9525">
              <a:noFill/>
              <a:miter lim="800000"/>
              <a:headEnd/>
              <a:tailEnd/>
            </a:ln>
          </p:spPr>
          <p:txBody>
            <a:bodyPr>
              <a:spAutoFit/>
            </a:bodyPr>
            <a:lstStyle/>
            <a:p>
              <a:pPr>
                <a:spcBef>
                  <a:spcPct val="50000"/>
                </a:spcBef>
              </a:pPr>
              <a:r>
                <a:rPr lang="en-US" sz="2400" b="0"/>
                <a:t>80.2</a:t>
              </a:r>
            </a:p>
          </p:txBody>
        </p:sp>
        <p:graphicFrame>
          <p:nvGraphicFramePr>
            <p:cNvPr id="150543" name="Object 15"/>
            <p:cNvGraphicFramePr>
              <a:graphicFrameLocks noChangeAspect="1"/>
            </p:cNvGraphicFramePr>
            <p:nvPr/>
          </p:nvGraphicFramePr>
          <p:xfrm>
            <a:off x="2676" y="1978"/>
            <a:ext cx="269" cy="318"/>
          </p:xfrm>
          <a:graphic>
            <a:graphicData uri="http://schemas.openxmlformats.org/presentationml/2006/ole">
              <p:oleObj spid="_x0000_s150543" name="Equation" r:id="rId4" imgW="126720" imgH="215640" progId="">
                <p:embed/>
              </p:oleObj>
            </a:graphicData>
          </a:graphic>
        </p:graphicFrame>
      </p:grpSp>
      <p:grpSp>
        <p:nvGrpSpPr>
          <p:cNvPr id="150573" name="Group 45"/>
          <p:cNvGrpSpPr>
            <a:grpSpLocks/>
          </p:cNvGrpSpPr>
          <p:nvPr/>
        </p:nvGrpSpPr>
        <p:grpSpPr bwMode="auto">
          <a:xfrm>
            <a:off x="5219700" y="3824288"/>
            <a:ext cx="900113" cy="1069975"/>
            <a:chOff x="3288" y="1978"/>
            <a:chExt cx="567" cy="674"/>
          </a:xfrm>
        </p:grpSpPr>
        <p:graphicFrame>
          <p:nvGraphicFramePr>
            <p:cNvPr id="150544" name="Object 16"/>
            <p:cNvGraphicFramePr>
              <a:graphicFrameLocks noChangeAspect="1"/>
            </p:cNvGraphicFramePr>
            <p:nvPr/>
          </p:nvGraphicFramePr>
          <p:xfrm>
            <a:off x="3288" y="1978"/>
            <a:ext cx="522" cy="317"/>
          </p:xfrm>
          <a:graphic>
            <a:graphicData uri="http://schemas.openxmlformats.org/presentationml/2006/ole">
              <p:oleObj spid="_x0000_s150544" name="Equation" r:id="rId5" imgW="355320" imgH="215640" progId="">
                <p:embed/>
              </p:oleObj>
            </a:graphicData>
          </a:graphic>
        </p:graphicFrame>
        <p:sp>
          <p:nvSpPr>
            <p:cNvPr id="150586" name="Text Box 30"/>
            <p:cNvSpPr txBox="1">
              <a:spLocks noChangeArrowheads="1"/>
            </p:cNvSpPr>
            <p:nvPr/>
          </p:nvSpPr>
          <p:spPr bwMode="auto">
            <a:xfrm>
              <a:off x="3311" y="2364"/>
              <a:ext cx="544" cy="288"/>
            </a:xfrm>
            <a:prstGeom prst="rect">
              <a:avLst/>
            </a:prstGeom>
            <a:noFill/>
            <a:ln w="9525">
              <a:noFill/>
              <a:miter lim="800000"/>
              <a:headEnd/>
              <a:tailEnd/>
            </a:ln>
          </p:spPr>
          <p:txBody>
            <a:bodyPr>
              <a:spAutoFit/>
            </a:bodyPr>
            <a:lstStyle/>
            <a:p>
              <a:pPr>
                <a:spcBef>
                  <a:spcPct val="50000"/>
                </a:spcBef>
              </a:pPr>
              <a:r>
                <a:rPr lang="en-US" sz="2400" b="0"/>
                <a:t>86.0</a:t>
              </a:r>
            </a:p>
          </p:txBody>
        </p:sp>
      </p:grpSp>
      <p:grpSp>
        <p:nvGrpSpPr>
          <p:cNvPr id="150574" name="Group 46"/>
          <p:cNvGrpSpPr>
            <a:grpSpLocks/>
          </p:cNvGrpSpPr>
          <p:nvPr/>
        </p:nvGrpSpPr>
        <p:grpSpPr bwMode="auto">
          <a:xfrm>
            <a:off x="6300788" y="3824288"/>
            <a:ext cx="1042987" cy="1069975"/>
            <a:chOff x="3969" y="1978"/>
            <a:chExt cx="657" cy="674"/>
          </a:xfrm>
        </p:grpSpPr>
        <p:graphicFrame>
          <p:nvGraphicFramePr>
            <p:cNvPr id="150545" name="Object 17"/>
            <p:cNvGraphicFramePr>
              <a:graphicFrameLocks noChangeAspect="1"/>
            </p:cNvGraphicFramePr>
            <p:nvPr/>
          </p:nvGraphicFramePr>
          <p:xfrm>
            <a:off x="3969" y="1978"/>
            <a:ext cx="635" cy="318"/>
          </p:xfrm>
          <a:graphic>
            <a:graphicData uri="http://schemas.openxmlformats.org/presentationml/2006/ole">
              <p:oleObj spid="_x0000_s150545" name="Equation" r:id="rId6" imgW="431640" imgH="215640" progId="">
                <p:embed/>
              </p:oleObj>
            </a:graphicData>
          </a:graphic>
        </p:graphicFrame>
        <p:sp>
          <p:nvSpPr>
            <p:cNvPr id="150585" name="Text Box 31"/>
            <p:cNvSpPr txBox="1">
              <a:spLocks noChangeArrowheads="1"/>
            </p:cNvSpPr>
            <p:nvPr/>
          </p:nvSpPr>
          <p:spPr bwMode="auto">
            <a:xfrm>
              <a:off x="4082" y="2364"/>
              <a:ext cx="544" cy="288"/>
            </a:xfrm>
            <a:prstGeom prst="rect">
              <a:avLst/>
            </a:prstGeom>
            <a:noFill/>
            <a:ln w="9525">
              <a:noFill/>
              <a:miter lim="800000"/>
              <a:headEnd/>
              <a:tailEnd/>
            </a:ln>
          </p:spPr>
          <p:txBody>
            <a:bodyPr>
              <a:spAutoFit/>
            </a:bodyPr>
            <a:lstStyle/>
            <a:p>
              <a:pPr>
                <a:spcBef>
                  <a:spcPct val="50000"/>
                </a:spcBef>
              </a:pPr>
              <a:r>
                <a:rPr lang="en-US" sz="2400" b="0"/>
                <a:t>91.8</a:t>
              </a:r>
            </a:p>
          </p:txBody>
        </p:sp>
      </p:grpSp>
      <p:grpSp>
        <p:nvGrpSpPr>
          <p:cNvPr id="150575" name="Group 47"/>
          <p:cNvGrpSpPr>
            <a:grpSpLocks/>
          </p:cNvGrpSpPr>
          <p:nvPr/>
        </p:nvGrpSpPr>
        <p:grpSpPr bwMode="auto">
          <a:xfrm>
            <a:off x="7596188" y="3789363"/>
            <a:ext cx="1008062" cy="1069975"/>
            <a:chOff x="4785" y="1978"/>
            <a:chExt cx="635" cy="674"/>
          </a:xfrm>
        </p:grpSpPr>
        <p:graphicFrame>
          <p:nvGraphicFramePr>
            <p:cNvPr id="150555" name="Object 27"/>
            <p:cNvGraphicFramePr>
              <a:graphicFrameLocks noChangeAspect="1"/>
            </p:cNvGraphicFramePr>
            <p:nvPr/>
          </p:nvGraphicFramePr>
          <p:xfrm>
            <a:off x="4785" y="1978"/>
            <a:ext cx="635" cy="318"/>
          </p:xfrm>
          <a:graphic>
            <a:graphicData uri="http://schemas.openxmlformats.org/presentationml/2006/ole">
              <p:oleObj spid="_x0000_s150555" name="Equation" r:id="rId7" imgW="431640" imgH="215640" progId="">
                <p:embed/>
              </p:oleObj>
            </a:graphicData>
          </a:graphic>
        </p:graphicFrame>
        <p:sp>
          <p:nvSpPr>
            <p:cNvPr id="150584" name="Text Box 32"/>
            <p:cNvSpPr txBox="1">
              <a:spLocks noChangeArrowheads="1"/>
            </p:cNvSpPr>
            <p:nvPr/>
          </p:nvSpPr>
          <p:spPr bwMode="auto">
            <a:xfrm>
              <a:off x="4785" y="2364"/>
              <a:ext cx="612" cy="288"/>
            </a:xfrm>
            <a:prstGeom prst="rect">
              <a:avLst/>
            </a:prstGeom>
            <a:noFill/>
            <a:ln w="9525">
              <a:noFill/>
              <a:miter lim="800000"/>
              <a:headEnd/>
              <a:tailEnd/>
            </a:ln>
          </p:spPr>
          <p:txBody>
            <a:bodyPr>
              <a:spAutoFit/>
            </a:bodyPr>
            <a:lstStyle/>
            <a:p>
              <a:pPr>
                <a:spcBef>
                  <a:spcPct val="50000"/>
                </a:spcBef>
              </a:pPr>
              <a:r>
                <a:rPr lang="en-US" sz="2400" b="0"/>
                <a:t>97.6</a:t>
              </a:r>
            </a:p>
          </p:txBody>
        </p:sp>
      </p:grpSp>
      <p:grpSp>
        <p:nvGrpSpPr>
          <p:cNvPr id="150576" name="Group 48"/>
          <p:cNvGrpSpPr>
            <a:grpSpLocks/>
          </p:cNvGrpSpPr>
          <p:nvPr/>
        </p:nvGrpSpPr>
        <p:grpSpPr bwMode="auto">
          <a:xfrm>
            <a:off x="3024188" y="3789363"/>
            <a:ext cx="896937" cy="1069975"/>
            <a:chOff x="1906" y="1978"/>
            <a:chExt cx="565" cy="674"/>
          </a:xfrm>
        </p:grpSpPr>
        <p:graphicFrame>
          <p:nvGraphicFramePr>
            <p:cNvPr id="150552" name="Object 24"/>
            <p:cNvGraphicFramePr>
              <a:graphicFrameLocks noChangeAspect="1"/>
            </p:cNvGraphicFramePr>
            <p:nvPr/>
          </p:nvGraphicFramePr>
          <p:xfrm>
            <a:off x="1906" y="1978"/>
            <a:ext cx="543" cy="329"/>
          </p:xfrm>
          <a:graphic>
            <a:graphicData uri="http://schemas.openxmlformats.org/presentationml/2006/ole">
              <p:oleObj spid="_x0000_s150552" name="Equation" r:id="rId8" imgW="355320" imgH="215640" progId="">
                <p:embed/>
              </p:oleObj>
            </a:graphicData>
          </a:graphic>
        </p:graphicFrame>
        <p:sp>
          <p:nvSpPr>
            <p:cNvPr id="150583" name="Text Box 33"/>
            <p:cNvSpPr txBox="1">
              <a:spLocks noChangeArrowheads="1"/>
            </p:cNvSpPr>
            <p:nvPr/>
          </p:nvSpPr>
          <p:spPr bwMode="auto">
            <a:xfrm>
              <a:off x="1927" y="2364"/>
              <a:ext cx="544" cy="288"/>
            </a:xfrm>
            <a:prstGeom prst="rect">
              <a:avLst/>
            </a:prstGeom>
            <a:noFill/>
            <a:ln w="9525">
              <a:noFill/>
              <a:miter lim="800000"/>
              <a:headEnd/>
              <a:tailEnd/>
            </a:ln>
          </p:spPr>
          <p:txBody>
            <a:bodyPr>
              <a:spAutoFit/>
            </a:bodyPr>
            <a:lstStyle/>
            <a:p>
              <a:pPr>
                <a:spcBef>
                  <a:spcPct val="50000"/>
                </a:spcBef>
              </a:pPr>
              <a:r>
                <a:rPr lang="en-US" sz="2400" b="0"/>
                <a:t>74.4</a:t>
              </a:r>
            </a:p>
          </p:txBody>
        </p:sp>
      </p:grpSp>
      <p:grpSp>
        <p:nvGrpSpPr>
          <p:cNvPr id="150577" name="Group 49"/>
          <p:cNvGrpSpPr>
            <a:grpSpLocks/>
          </p:cNvGrpSpPr>
          <p:nvPr/>
        </p:nvGrpSpPr>
        <p:grpSpPr bwMode="auto">
          <a:xfrm>
            <a:off x="1763713" y="3824288"/>
            <a:ext cx="1008062" cy="1069975"/>
            <a:chOff x="1111" y="1978"/>
            <a:chExt cx="635" cy="674"/>
          </a:xfrm>
        </p:grpSpPr>
        <p:graphicFrame>
          <p:nvGraphicFramePr>
            <p:cNvPr id="150546" name="Object 18"/>
            <p:cNvGraphicFramePr>
              <a:graphicFrameLocks noChangeAspect="1"/>
            </p:cNvGraphicFramePr>
            <p:nvPr/>
          </p:nvGraphicFramePr>
          <p:xfrm>
            <a:off x="1111" y="1978"/>
            <a:ext cx="635" cy="318"/>
          </p:xfrm>
          <a:graphic>
            <a:graphicData uri="http://schemas.openxmlformats.org/presentationml/2006/ole">
              <p:oleObj spid="_x0000_s150546" name="Equation" r:id="rId9" imgW="431640" imgH="215640" progId="">
                <p:embed/>
              </p:oleObj>
            </a:graphicData>
          </a:graphic>
        </p:graphicFrame>
        <p:sp>
          <p:nvSpPr>
            <p:cNvPr id="150582" name="Text Box 34"/>
            <p:cNvSpPr txBox="1">
              <a:spLocks noChangeArrowheads="1"/>
            </p:cNvSpPr>
            <p:nvPr/>
          </p:nvSpPr>
          <p:spPr bwMode="auto">
            <a:xfrm>
              <a:off x="1111" y="2364"/>
              <a:ext cx="544" cy="288"/>
            </a:xfrm>
            <a:prstGeom prst="rect">
              <a:avLst/>
            </a:prstGeom>
            <a:noFill/>
            <a:ln w="9525">
              <a:noFill/>
              <a:miter lim="800000"/>
              <a:headEnd/>
              <a:tailEnd/>
            </a:ln>
          </p:spPr>
          <p:txBody>
            <a:bodyPr>
              <a:spAutoFit/>
            </a:bodyPr>
            <a:lstStyle/>
            <a:p>
              <a:pPr>
                <a:spcBef>
                  <a:spcPct val="50000"/>
                </a:spcBef>
              </a:pPr>
              <a:r>
                <a:rPr lang="en-US" sz="2400" b="0"/>
                <a:t>68.6</a:t>
              </a:r>
            </a:p>
          </p:txBody>
        </p:sp>
      </p:grpSp>
      <p:grpSp>
        <p:nvGrpSpPr>
          <p:cNvPr id="150578" name="Group 50"/>
          <p:cNvGrpSpPr>
            <a:grpSpLocks/>
          </p:cNvGrpSpPr>
          <p:nvPr/>
        </p:nvGrpSpPr>
        <p:grpSpPr bwMode="auto">
          <a:xfrm>
            <a:off x="576263" y="3824288"/>
            <a:ext cx="971550" cy="1069975"/>
            <a:chOff x="408" y="1978"/>
            <a:chExt cx="612" cy="674"/>
          </a:xfrm>
        </p:grpSpPr>
        <p:graphicFrame>
          <p:nvGraphicFramePr>
            <p:cNvPr id="150549" name="Object 21"/>
            <p:cNvGraphicFramePr>
              <a:graphicFrameLocks noChangeAspect="1"/>
            </p:cNvGraphicFramePr>
            <p:nvPr/>
          </p:nvGraphicFramePr>
          <p:xfrm>
            <a:off x="408" y="1978"/>
            <a:ext cx="612" cy="315"/>
          </p:xfrm>
          <a:graphic>
            <a:graphicData uri="http://schemas.openxmlformats.org/presentationml/2006/ole">
              <p:oleObj spid="_x0000_s150549" name="Equation" r:id="rId10" imgW="419040" imgH="215640" progId="">
                <p:embed/>
              </p:oleObj>
            </a:graphicData>
          </a:graphic>
        </p:graphicFrame>
        <p:sp>
          <p:nvSpPr>
            <p:cNvPr id="2" name="Text Box 35"/>
            <p:cNvSpPr txBox="1">
              <a:spLocks noChangeArrowheads="1"/>
            </p:cNvSpPr>
            <p:nvPr/>
          </p:nvSpPr>
          <p:spPr bwMode="auto">
            <a:xfrm>
              <a:off x="408" y="2364"/>
              <a:ext cx="544" cy="288"/>
            </a:xfrm>
            <a:prstGeom prst="rect">
              <a:avLst/>
            </a:prstGeom>
            <a:noFill/>
            <a:ln w="9525">
              <a:noFill/>
              <a:miter lim="800000"/>
              <a:headEnd/>
              <a:tailEnd/>
            </a:ln>
          </p:spPr>
          <p:txBody>
            <a:bodyPr>
              <a:spAutoFit/>
            </a:bodyPr>
            <a:lstStyle/>
            <a:p>
              <a:pPr>
                <a:spcBef>
                  <a:spcPct val="50000"/>
                </a:spcBef>
              </a:pPr>
              <a:r>
                <a:rPr lang="en-US" sz="2400" b="0"/>
                <a:t>62.8</a:t>
              </a:r>
            </a:p>
          </p:txBody>
        </p:sp>
      </p:grpSp>
      <p:sp>
        <p:nvSpPr>
          <p:cNvPr id="3" name="Text Box 36"/>
          <p:cNvSpPr txBox="1">
            <a:spLocks noChangeArrowheads="1"/>
          </p:cNvSpPr>
          <p:nvPr/>
        </p:nvSpPr>
        <p:spPr bwMode="auto">
          <a:xfrm>
            <a:off x="4284663" y="3141663"/>
            <a:ext cx="863600" cy="457200"/>
          </a:xfrm>
          <a:prstGeom prst="rect">
            <a:avLst/>
          </a:prstGeom>
          <a:noFill/>
          <a:ln w="9525">
            <a:noFill/>
            <a:miter lim="800000"/>
            <a:headEnd/>
            <a:tailEnd/>
          </a:ln>
        </p:spPr>
        <p:txBody>
          <a:bodyPr>
            <a:spAutoFit/>
          </a:bodyPr>
          <a:lstStyle/>
          <a:p>
            <a:pPr>
              <a:spcBef>
                <a:spcPct val="50000"/>
              </a:spcBef>
            </a:pPr>
            <a:r>
              <a:rPr lang="en-US" sz="2400" b="0" dirty="0"/>
              <a:t>0</a:t>
            </a:r>
          </a:p>
        </p:txBody>
      </p:sp>
      <p:sp>
        <p:nvSpPr>
          <p:cNvPr id="150565" name="Text Box 37"/>
          <p:cNvSpPr txBox="1">
            <a:spLocks noChangeArrowheads="1"/>
          </p:cNvSpPr>
          <p:nvPr/>
        </p:nvSpPr>
        <p:spPr bwMode="auto">
          <a:xfrm>
            <a:off x="5436096" y="3176972"/>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6" name="Text Box 38"/>
          <p:cNvSpPr txBox="1">
            <a:spLocks noChangeArrowheads="1"/>
          </p:cNvSpPr>
          <p:nvPr/>
        </p:nvSpPr>
        <p:spPr bwMode="auto">
          <a:xfrm>
            <a:off x="6624638" y="3141663"/>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67" name="Text Box 39"/>
          <p:cNvSpPr txBox="1">
            <a:spLocks noChangeArrowheads="1"/>
          </p:cNvSpPr>
          <p:nvPr/>
        </p:nvSpPr>
        <p:spPr bwMode="auto">
          <a:xfrm>
            <a:off x="7812360" y="3104964"/>
            <a:ext cx="863600" cy="457200"/>
          </a:xfrm>
          <a:prstGeom prst="rect">
            <a:avLst/>
          </a:prstGeom>
          <a:noFill/>
          <a:ln w="9525">
            <a:noFill/>
            <a:miter lim="800000"/>
            <a:headEnd/>
            <a:tailEnd/>
          </a:ln>
        </p:spPr>
        <p:txBody>
          <a:bodyPr>
            <a:spAutoFit/>
          </a:bodyPr>
          <a:lstStyle/>
          <a:p>
            <a:pPr>
              <a:spcBef>
                <a:spcPct val="50000"/>
              </a:spcBef>
            </a:pPr>
            <a:r>
              <a:rPr lang="en-US" sz="2400" b="0" dirty="0"/>
              <a:t>3</a:t>
            </a:r>
          </a:p>
        </p:txBody>
      </p:sp>
      <p:sp>
        <p:nvSpPr>
          <p:cNvPr id="150568" name="Text Box 40"/>
          <p:cNvSpPr txBox="1">
            <a:spLocks noChangeArrowheads="1"/>
          </p:cNvSpPr>
          <p:nvPr/>
        </p:nvSpPr>
        <p:spPr bwMode="auto">
          <a:xfrm>
            <a:off x="3095836" y="3140968"/>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9" name="Text Box 41"/>
          <p:cNvSpPr txBox="1">
            <a:spLocks noChangeArrowheads="1"/>
          </p:cNvSpPr>
          <p:nvPr/>
        </p:nvSpPr>
        <p:spPr bwMode="auto">
          <a:xfrm>
            <a:off x="1871700" y="3140968"/>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70" name="Text Box 42"/>
          <p:cNvSpPr txBox="1">
            <a:spLocks noChangeArrowheads="1"/>
          </p:cNvSpPr>
          <p:nvPr/>
        </p:nvSpPr>
        <p:spPr bwMode="auto">
          <a:xfrm>
            <a:off x="684213" y="3141663"/>
            <a:ext cx="863600" cy="457200"/>
          </a:xfrm>
          <a:prstGeom prst="rect">
            <a:avLst/>
          </a:prstGeom>
          <a:noFill/>
          <a:ln w="9525">
            <a:noFill/>
            <a:miter lim="800000"/>
            <a:headEnd/>
            <a:tailEnd/>
          </a:ln>
        </p:spPr>
        <p:txBody>
          <a:bodyPr>
            <a:spAutoFit/>
          </a:bodyPr>
          <a:lstStyle/>
          <a:p>
            <a:pPr>
              <a:spcBef>
                <a:spcPct val="50000"/>
              </a:spcBef>
            </a:pPr>
            <a:r>
              <a:rPr lang="en-US" sz="2400" b="0" dirty="0">
                <a:solidFill>
                  <a:srgbClr val="9900CC"/>
                </a:solidFill>
              </a:rPr>
              <a:t>-</a:t>
            </a:r>
            <a:r>
              <a:rPr lang="en-US" sz="2400" b="0" dirty="0"/>
              <a:t>3</a:t>
            </a:r>
          </a:p>
        </p:txBody>
      </p:sp>
      <p:sp>
        <p:nvSpPr>
          <p:cNvPr id="150580" name="Line 52"/>
          <p:cNvSpPr>
            <a:spLocks noChangeShapeType="1"/>
          </p:cNvSpPr>
          <p:nvPr/>
        </p:nvSpPr>
        <p:spPr bwMode="auto">
          <a:xfrm>
            <a:off x="4392613" y="1916113"/>
            <a:ext cx="0" cy="3492500"/>
          </a:xfrm>
          <a:prstGeom prst="line">
            <a:avLst/>
          </a:prstGeom>
          <a:noFill/>
          <a:ln w="28575">
            <a:solidFill>
              <a:schemeClr val="tx1"/>
            </a:solidFill>
            <a:prstDash val="lgDash"/>
            <a:round/>
            <a:headEnd/>
            <a:tailEnd/>
          </a:ln>
        </p:spPr>
        <p:txBody>
          <a:bodyPr/>
          <a:lstStyle/>
          <a:p>
            <a:endParaRPr lang="en-US"/>
          </a:p>
        </p:txBody>
      </p:sp>
      <p:sp>
        <p:nvSpPr>
          <p:cNvPr id="150581" name="Text Box 53"/>
          <p:cNvSpPr txBox="1">
            <a:spLocks noChangeArrowheads="1"/>
          </p:cNvSpPr>
          <p:nvPr/>
        </p:nvSpPr>
        <p:spPr bwMode="auto">
          <a:xfrm>
            <a:off x="5400675" y="1196975"/>
            <a:ext cx="2555875" cy="779463"/>
          </a:xfrm>
          <a:prstGeom prst="rect">
            <a:avLst/>
          </a:prstGeom>
          <a:noFill/>
          <a:ln w="9525">
            <a:noFill/>
            <a:miter lim="800000"/>
            <a:headEnd/>
            <a:tailEnd/>
          </a:ln>
        </p:spPr>
        <p:txBody>
          <a:bodyPr>
            <a:spAutoFit/>
          </a:bodyPr>
          <a:lstStyle/>
          <a:p>
            <a:pPr>
              <a:spcBef>
                <a:spcPct val="50000"/>
              </a:spcBef>
            </a:pPr>
            <a:r>
              <a:rPr lang="en-US" b="0"/>
              <a:t>Michael’s Score = 93</a:t>
            </a:r>
          </a:p>
          <a:p>
            <a:pPr>
              <a:spcBef>
                <a:spcPct val="50000"/>
              </a:spcBef>
            </a:pPr>
            <a:r>
              <a:rPr lang="en-US" b="0"/>
              <a:t>Michael’s z-score = 2.2</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0572"/>
                                        </p:tgtEl>
                                        <p:attrNameLst>
                                          <p:attrName>style.visibility</p:attrName>
                                        </p:attrNameLst>
                                      </p:cBhvr>
                                      <p:to>
                                        <p:strVal val="visible"/>
                                      </p:to>
                                    </p:set>
                                    <p:animEffect transition="in" filter="blinds(horizontal)">
                                      <p:cBhvr>
                                        <p:cTn id="7" dur="500"/>
                                        <p:tgtEl>
                                          <p:spTgt spid="15057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0573"/>
                                        </p:tgtEl>
                                        <p:attrNameLst>
                                          <p:attrName>style.visibility</p:attrName>
                                        </p:attrNameLst>
                                      </p:cBhvr>
                                      <p:to>
                                        <p:strVal val="visible"/>
                                      </p:to>
                                    </p:set>
                                    <p:animEffect transition="in" filter="blinds(horizontal)">
                                      <p:cBhvr>
                                        <p:cTn id="12" dur="500"/>
                                        <p:tgtEl>
                                          <p:spTgt spid="15057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0574"/>
                                        </p:tgtEl>
                                        <p:attrNameLst>
                                          <p:attrName>style.visibility</p:attrName>
                                        </p:attrNameLst>
                                      </p:cBhvr>
                                      <p:to>
                                        <p:strVal val="visible"/>
                                      </p:to>
                                    </p:set>
                                    <p:animEffect transition="in" filter="blinds(horizontal)">
                                      <p:cBhvr>
                                        <p:cTn id="17" dur="500"/>
                                        <p:tgtEl>
                                          <p:spTgt spid="15057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0575"/>
                                        </p:tgtEl>
                                        <p:attrNameLst>
                                          <p:attrName>style.visibility</p:attrName>
                                        </p:attrNameLst>
                                      </p:cBhvr>
                                      <p:to>
                                        <p:strVal val="visible"/>
                                      </p:to>
                                    </p:set>
                                    <p:animEffect transition="in" filter="blinds(horizontal)">
                                      <p:cBhvr>
                                        <p:cTn id="22" dur="500"/>
                                        <p:tgtEl>
                                          <p:spTgt spid="15057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0576"/>
                                        </p:tgtEl>
                                        <p:attrNameLst>
                                          <p:attrName>style.visibility</p:attrName>
                                        </p:attrNameLst>
                                      </p:cBhvr>
                                      <p:to>
                                        <p:strVal val="visible"/>
                                      </p:to>
                                    </p:set>
                                    <p:animEffect transition="in" filter="blinds(horizontal)">
                                      <p:cBhvr>
                                        <p:cTn id="27" dur="500"/>
                                        <p:tgtEl>
                                          <p:spTgt spid="15057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50577"/>
                                        </p:tgtEl>
                                        <p:attrNameLst>
                                          <p:attrName>style.visibility</p:attrName>
                                        </p:attrNameLst>
                                      </p:cBhvr>
                                      <p:to>
                                        <p:strVal val="visible"/>
                                      </p:to>
                                    </p:set>
                                    <p:animEffect transition="in" filter="blinds(horizontal)">
                                      <p:cBhvr>
                                        <p:cTn id="32" dur="500"/>
                                        <p:tgtEl>
                                          <p:spTgt spid="15057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50578"/>
                                        </p:tgtEl>
                                        <p:attrNameLst>
                                          <p:attrName>style.visibility</p:attrName>
                                        </p:attrNameLst>
                                      </p:cBhvr>
                                      <p:to>
                                        <p:strVal val="visible"/>
                                      </p:to>
                                    </p:set>
                                    <p:animEffect transition="in" filter="blinds(horizontal)">
                                      <p:cBhvr>
                                        <p:cTn id="37" dur="500"/>
                                        <p:tgtEl>
                                          <p:spTgt spid="15057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linds(horizont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0565"/>
                                        </p:tgtEl>
                                        <p:attrNameLst>
                                          <p:attrName>style.visibility</p:attrName>
                                        </p:attrNameLst>
                                      </p:cBhvr>
                                      <p:to>
                                        <p:strVal val="visible"/>
                                      </p:to>
                                    </p:set>
                                    <p:animEffect transition="in" filter="blinds(horizontal)">
                                      <p:cBhvr>
                                        <p:cTn id="47" dur="500"/>
                                        <p:tgtEl>
                                          <p:spTgt spid="15056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0566"/>
                                        </p:tgtEl>
                                        <p:attrNameLst>
                                          <p:attrName>style.visibility</p:attrName>
                                        </p:attrNameLst>
                                      </p:cBhvr>
                                      <p:to>
                                        <p:strVal val="visible"/>
                                      </p:to>
                                    </p:set>
                                    <p:animEffect transition="in" filter="blinds(horizontal)">
                                      <p:cBhvr>
                                        <p:cTn id="52" dur="500"/>
                                        <p:tgtEl>
                                          <p:spTgt spid="15056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50567"/>
                                        </p:tgtEl>
                                        <p:attrNameLst>
                                          <p:attrName>style.visibility</p:attrName>
                                        </p:attrNameLst>
                                      </p:cBhvr>
                                      <p:to>
                                        <p:strVal val="visible"/>
                                      </p:to>
                                    </p:set>
                                    <p:animEffect transition="in" filter="blinds(horizontal)">
                                      <p:cBhvr>
                                        <p:cTn id="57" dur="500"/>
                                        <p:tgtEl>
                                          <p:spTgt spid="15056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50568"/>
                                        </p:tgtEl>
                                        <p:attrNameLst>
                                          <p:attrName>style.visibility</p:attrName>
                                        </p:attrNameLst>
                                      </p:cBhvr>
                                      <p:to>
                                        <p:strVal val="visible"/>
                                      </p:to>
                                    </p:set>
                                    <p:animEffect transition="in" filter="blinds(horizontal)">
                                      <p:cBhvr>
                                        <p:cTn id="62" dur="500"/>
                                        <p:tgtEl>
                                          <p:spTgt spid="150568"/>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50569"/>
                                        </p:tgtEl>
                                        <p:attrNameLst>
                                          <p:attrName>style.visibility</p:attrName>
                                        </p:attrNameLst>
                                      </p:cBhvr>
                                      <p:to>
                                        <p:strVal val="visible"/>
                                      </p:to>
                                    </p:set>
                                    <p:animEffect transition="in" filter="blinds(horizontal)">
                                      <p:cBhvr>
                                        <p:cTn id="67" dur="500"/>
                                        <p:tgtEl>
                                          <p:spTgt spid="150569"/>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50570"/>
                                        </p:tgtEl>
                                        <p:attrNameLst>
                                          <p:attrName>style.visibility</p:attrName>
                                        </p:attrNameLst>
                                      </p:cBhvr>
                                      <p:to>
                                        <p:strVal val="visible"/>
                                      </p:to>
                                    </p:set>
                                    <p:animEffect transition="in" filter="blinds(horizontal)">
                                      <p:cBhvr>
                                        <p:cTn id="72" dur="500"/>
                                        <p:tgtEl>
                                          <p:spTgt spid="150570"/>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150581"/>
                                        </p:tgtEl>
                                        <p:attrNameLst>
                                          <p:attrName>style.visibility</p:attrName>
                                        </p:attrNameLst>
                                      </p:cBhvr>
                                      <p:to>
                                        <p:strVal val="visible"/>
                                      </p:to>
                                    </p:set>
                                    <p:anim calcmode="lin" valueType="num">
                                      <p:cBhvr additive="base">
                                        <p:cTn id="77" dur="500" fill="hold"/>
                                        <p:tgtEl>
                                          <p:spTgt spid="150581"/>
                                        </p:tgtEl>
                                        <p:attrNameLst>
                                          <p:attrName>ppt_x</p:attrName>
                                        </p:attrNameLst>
                                      </p:cBhvr>
                                      <p:tavLst>
                                        <p:tav tm="0">
                                          <p:val>
                                            <p:strVal val="#ppt_x"/>
                                          </p:val>
                                        </p:tav>
                                        <p:tav tm="100000">
                                          <p:val>
                                            <p:strVal val="#ppt_x"/>
                                          </p:val>
                                        </p:tav>
                                      </p:tavLst>
                                    </p:anim>
                                    <p:anim calcmode="lin" valueType="num">
                                      <p:cBhvr additive="base">
                                        <p:cTn id="78" dur="500" fill="hold"/>
                                        <p:tgtEl>
                                          <p:spTgt spid="150581"/>
                                        </p:tgtEl>
                                        <p:attrNameLst>
                                          <p:attrName>ppt_y</p:attrName>
                                        </p:attrNameLst>
                                      </p:cBhvr>
                                      <p:tavLst>
                                        <p:tav tm="0">
                                          <p:val>
                                            <p:strVal val="0-#ppt_h/2"/>
                                          </p:val>
                                        </p:tav>
                                        <p:tav tm="100000">
                                          <p:val>
                                            <p:strVal val="#ppt_y"/>
                                          </p:val>
                                        </p:tav>
                                      </p:tavLst>
                                    </p:anim>
                                  </p:childTnLst>
                                </p:cTn>
                              </p:par>
                              <p:par>
                                <p:cTn id="79" presetID="2" presetClass="entr" presetSubtype="1" fill="hold" grpId="0" nodeType="withEffect">
                                  <p:stCondLst>
                                    <p:cond delay="0"/>
                                  </p:stCondLst>
                                  <p:childTnLst>
                                    <p:set>
                                      <p:cBhvr>
                                        <p:cTn id="80" dur="1" fill="hold">
                                          <p:stCondLst>
                                            <p:cond delay="0"/>
                                          </p:stCondLst>
                                        </p:cTn>
                                        <p:tgtEl>
                                          <p:spTgt spid="150580"/>
                                        </p:tgtEl>
                                        <p:attrNameLst>
                                          <p:attrName>style.visibility</p:attrName>
                                        </p:attrNameLst>
                                      </p:cBhvr>
                                      <p:to>
                                        <p:strVal val="visible"/>
                                      </p:to>
                                    </p:set>
                                    <p:anim calcmode="lin" valueType="num">
                                      <p:cBhvr additive="base">
                                        <p:cTn id="81" dur="500" fill="hold"/>
                                        <p:tgtEl>
                                          <p:spTgt spid="150580"/>
                                        </p:tgtEl>
                                        <p:attrNameLst>
                                          <p:attrName>ppt_x</p:attrName>
                                        </p:attrNameLst>
                                      </p:cBhvr>
                                      <p:tavLst>
                                        <p:tav tm="0">
                                          <p:val>
                                            <p:strVal val="#ppt_x"/>
                                          </p:val>
                                        </p:tav>
                                        <p:tav tm="100000">
                                          <p:val>
                                            <p:strVal val="#ppt_x"/>
                                          </p:val>
                                        </p:tav>
                                      </p:tavLst>
                                    </p:anim>
                                    <p:anim calcmode="lin" valueType="num">
                                      <p:cBhvr additive="base">
                                        <p:cTn id="82" dur="500" fill="hold"/>
                                        <p:tgtEl>
                                          <p:spTgt spid="15058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0565" grpId="0"/>
      <p:bldP spid="150566" grpId="0"/>
      <p:bldP spid="150567" grpId="0"/>
      <p:bldP spid="150568" grpId="0"/>
      <p:bldP spid="150569" grpId="0"/>
      <p:bldP spid="150570" grpId="0"/>
      <p:bldP spid="150580" grpId="0" animBg="1"/>
      <p:bldP spid="15058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ChangeArrowheads="1"/>
          </p:cNvSpPr>
          <p:nvPr>
            <p:ph type="title"/>
          </p:nvPr>
        </p:nvSpPr>
        <p:spPr/>
        <p:txBody>
          <a:bodyPr/>
          <a:lstStyle/>
          <a:p>
            <a:pPr algn="ctr" fontAlgn="auto">
              <a:spcAft>
                <a:spcPts val="0"/>
              </a:spcAft>
              <a:defRPr/>
            </a:pPr>
            <a:r>
              <a:rPr lang="en-US" b="1" dirty="0" smtClean="0"/>
              <a:t>Z-scores</a:t>
            </a:r>
          </a:p>
        </p:txBody>
      </p:sp>
      <p:sp>
        <p:nvSpPr>
          <p:cNvPr id="136196" name="Text Box 4"/>
          <p:cNvSpPr txBox="1">
            <a:spLocks noChangeArrowheads="1"/>
          </p:cNvSpPr>
          <p:nvPr/>
        </p:nvSpPr>
        <p:spPr bwMode="auto">
          <a:xfrm>
            <a:off x="647700" y="4508500"/>
            <a:ext cx="7704138" cy="946150"/>
          </a:xfrm>
          <a:prstGeom prst="rect">
            <a:avLst/>
          </a:prstGeom>
          <a:noFill/>
          <a:ln w="9525">
            <a:noFill/>
            <a:miter lim="800000"/>
            <a:headEnd/>
            <a:tailEnd/>
          </a:ln>
        </p:spPr>
        <p:txBody>
          <a:bodyPr>
            <a:spAutoFit/>
          </a:bodyPr>
          <a:lstStyle/>
          <a:p>
            <a:pPr>
              <a:spcBef>
                <a:spcPct val="50000"/>
              </a:spcBef>
            </a:pPr>
            <a:r>
              <a:rPr lang="en-US" sz="2800" b="0" dirty="0"/>
              <a:t>The bold score is </a:t>
            </a:r>
            <a:r>
              <a:rPr lang="en-US" sz="2800" b="0" dirty="0" err="1" smtClean="0"/>
              <a:t>Bonnie’s</a:t>
            </a:r>
            <a:r>
              <a:rPr lang="en-US" sz="2800" b="0" dirty="0"/>
              <a:t>.  How did </a:t>
            </a:r>
            <a:r>
              <a:rPr lang="en-US" sz="2800" b="0" dirty="0" smtClean="0"/>
              <a:t>she </a:t>
            </a:r>
            <a:r>
              <a:rPr lang="en-US" sz="2800" b="0" dirty="0"/>
              <a:t>perform relative to </a:t>
            </a:r>
            <a:r>
              <a:rPr lang="en-US" sz="2800" b="0" dirty="0" smtClean="0"/>
              <a:t>her </a:t>
            </a:r>
            <a:r>
              <a:rPr lang="en-US" sz="2800" b="0" dirty="0"/>
              <a:t>classmates?</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algebra class.</a:t>
            </a:r>
          </a:p>
        </p:txBody>
      </p:sp>
      <p:sp>
        <p:nvSpPr>
          <p:cNvPr id="6"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a:t>
            </a:r>
            <a:r>
              <a:rPr lang="en-US" sz="2800" dirty="0">
                <a:solidFill>
                  <a:srgbClr val="C00000"/>
                </a:solidFill>
              </a:rPr>
              <a:t>67</a:t>
            </a:r>
            <a:r>
              <a:rPr lang="en-US" sz="2800" b="0" dirty="0"/>
              <a:t>  75 </a:t>
            </a:r>
          </a:p>
          <a:p>
            <a:pPr marL="514350" indent="-514350">
              <a:spcBef>
                <a:spcPct val="50000"/>
              </a:spcBef>
            </a:pPr>
            <a:r>
              <a:rPr lang="en-US" sz="2800" b="0" dirty="0"/>
              <a:t>80  78  93  83  77  80  81  79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6"/>
                                        </p:tgtEl>
                                        <p:attrNameLst>
                                          <p:attrName>style.visibility</p:attrName>
                                        </p:attrNameLst>
                                      </p:cBhvr>
                                      <p:to>
                                        <p:strVal val="visible"/>
                                      </p:to>
                                    </p:set>
                                    <p:animEffect transition="in" filter="dissolve">
                                      <p:cBhvr>
                                        <p:cTn id="12" dur="500"/>
                                        <p:tgtEl>
                                          <p:spTgt spid="13619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8"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idx="4294967295"/>
          </p:nvPr>
        </p:nvSpPr>
        <p:spPr>
          <a:xfrm>
            <a:off x="0" y="188913"/>
            <a:ext cx="8110538" cy="792162"/>
          </a:xfrm>
        </p:spPr>
        <p:txBody>
          <a:bodyPr/>
          <a:lstStyle/>
          <a:p>
            <a:pPr algn="ctr" fontAlgn="auto">
              <a:spcAft>
                <a:spcPts val="0"/>
              </a:spcAft>
              <a:defRPr/>
            </a:pPr>
            <a:r>
              <a:rPr lang="en-US" smtClean="0"/>
              <a:t>Z-scores</a:t>
            </a:r>
          </a:p>
        </p:txBody>
      </p:sp>
      <p:sp>
        <p:nvSpPr>
          <p:cNvPr id="136196" name="Text Box 4"/>
          <p:cNvSpPr txBox="1">
            <a:spLocks noChangeArrowheads="1"/>
          </p:cNvSpPr>
          <p:nvPr/>
        </p:nvSpPr>
        <p:spPr bwMode="auto">
          <a:xfrm>
            <a:off x="688975" y="3860800"/>
            <a:ext cx="7704138" cy="946150"/>
          </a:xfrm>
          <a:prstGeom prst="rect">
            <a:avLst/>
          </a:prstGeom>
          <a:noFill/>
          <a:ln w="9525">
            <a:noFill/>
            <a:miter lim="800000"/>
            <a:headEnd/>
            <a:tailEnd/>
          </a:ln>
        </p:spPr>
        <p:txBody>
          <a:bodyPr>
            <a:spAutoFit/>
          </a:bodyPr>
          <a:lstStyle/>
          <a:p>
            <a:pPr>
              <a:spcBef>
                <a:spcPct val="50000"/>
              </a:spcBef>
            </a:pPr>
            <a:r>
              <a:rPr lang="en-US" sz="2800" b="0" dirty="0"/>
              <a:t>The bold score is </a:t>
            </a:r>
            <a:r>
              <a:rPr lang="en-US" sz="2800" b="0" dirty="0" err="1" smtClean="0"/>
              <a:t>Bonnie’s</a:t>
            </a:r>
            <a:r>
              <a:rPr lang="en-US" sz="2800" b="0" dirty="0"/>
              <a:t>.  How did </a:t>
            </a:r>
            <a:r>
              <a:rPr lang="en-US" sz="2800" b="0" dirty="0" smtClean="0"/>
              <a:t>she </a:t>
            </a:r>
            <a:r>
              <a:rPr lang="en-US" sz="2800" b="0" dirty="0"/>
              <a:t>perform relative to </a:t>
            </a:r>
            <a:r>
              <a:rPr lang="en-US" sz="2800" b="0" dirty="0" smtClean="0"/>
              <a:t>her </a:t>
            </a:r>
            <a:r>
              <a:rPr lang="en-US" sz="2800" b="0" dirty="0"/>
              <a:t>classmates?</a:t>
            </a:r>
          </a:p>
        </p:txBody>
      </p:sp>
      <p:sp>
        <p:nvSpPr>
          <p:cNvPr id="136197" name="Text Box 5"/>
          <p:cNvSpPr txBox="1">
            <a:spLocks noChangeArrowheads="1"/>
          </p:cNvSpPr>
          <p:nvPr/>
        </p:nvSpPr>
        <p:spPr bwMode="auto">
          <a:xfrm>
            <a:off x="757238" y="5084763"/>
            <a:ext cx="7164387" cy="946150"/>
          </a:xfrm>
          <a:prstGeom prst="rect">
            <a:avLst/>
          </a:prstGeom>
          <a:noFill/>
          <a:ln w="9525">
            <a:noFill/>
            <a:miter lim="800000"/>
            <a:headEnd/>
            <a:tailEnd/>
          </a:ln>
        </p:spPr>
        <p:txBody>
          <a:bodyPr>
            <a:spAutoFit/>
          </a:bodyPr>
          <a:lstStyle/>
          <a:p>
            <a:pPr>
              <a:spcBef>
                <a:spcPct val="50000"/>
              </a:spcBef>
            </a:pPr>
            <a:r>
              <a:rPr lang="en-US" sz="2800" b="0" dirty="0" err="1" smtClean="0">
                <a:solidFill>
                  <a:srgbClr val="C00000"/>
                </a:solidFill>
              </a:rPr>
              <a:t>Bonnie’s</a:t>
            </a:r>
            <a:r>
              <a:rPr lang="en-US" sz="2800" b="0" dirty="0" smtClean="0">
                <a:solidFill>
                  <a:srgbClr val="C00000"/>
                </a:solidFill>
              </a:rPr>
              <a:t> </a:t>
            </a:r>
            <a:r>
              <a:rPr lang="en-US" sz="2800" b="0" dirty="0">
                <a:solidFill>
                  <a:srgbClr val="C00000"/>
                </a:solidFill>
              </a:rPr>
              <a:t>score is </a:t>
            </a:r>
            <a:r>
              <a:rPr lang="en-US" sz="2800" b="0" dirty="0" smtClean="0">
                <a:solidFill>
                  <a:srgbClr val="C00000"/>
                </a:solidFill>
              </a:rPr>
              <a:t>“below </a:t>
            </a:r>
            <a:r>
              <a:rPr lang="en-US" sz="2800" b="0" dirty="0">
                <a:solidFill>
                  <a:srgbClr val="C00000"/>
                </a:solidFill>
              </a:rPr>
              <a:t>average”, but how much above average is it?</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stat class.</a:t>
            </a:r>
          </a:p>
        </p:txBody>
      </p:sp>
      <p:sp>
        <p:nvSpPr>
          <p:cNvPr id="136199" name="Text Box 7"/>
          <p:cNvSpPr txBox="1">
            <a:spLocks noChangeArrowheads="1"/>
          </p:cNvSpPr>
          <p:nvPr/>
        </p:nvSpPr>
        <p:spPr bwMode="auto">
          <a:xfrm>
            <a:off x="684213" y="2468563"/>
            <a:ext cx="8027987" cy="1816100"/>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a:t>
            </a:r>
            <a:r>
              <a:rPr lang="en-US" sz="2800" dirty="0">
                <a:solidFill>
                  <a:srgbClr val="C00000"/>
                </a:solidFill>
              </a:rPr>
              <a:t>67</a:t>
            </a:r>
            <a:r>
              <a:rPr lang="en-US" sz="2800" b="0" dirty="0"/>
              <a:t>  75</a:t>
            </a:r>
          </a:p>
          <a:p>
            <a:pPr marL="514350" indent="-514350">
              <a:spcBef>
                <a:spcPct val="50000"/>
              </a:spcBef>
            </a:pPr>
            <a:r>
              <a:rPr lang="en-US" sz="2800" b="0" dirty="0"/>
              <a:t>80  78  93 </a:t>
            </a:r>
            <a:r>
              <a:rPr lang="en-US" sz="2800" dirty="0">
                <a:solidFill>
                  <a:srgbClr val="9900CC"/>
                </a:solidFill>
              </a:rPr>
              <a:t> </a:t>
            </a:r>
            <a:r>
              <a:rPr lang="en-US" sz="2800" b="0" dirty="0"/>
              <a:t>83  77  80  81  79  </a:t>
            </a:r>
          </a:p>
          <a:p>
            <a:pPr marL="2171700" lvl="4" indent="-342900">
              <a:spcBef>
                <a:spcPct val="50000"/>
              </a:spcBef>
              <a:buFontTx/>
              <a:buAutoNum type="arabicPlain" startAt="79"/>
            </a:pPr>
            <a:endParaRPr lang="en-US" sz="2800" b="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9"/>
                                        </p:tgtEl>
                                        <p:attrNameLst>
                                          <p:attrName>style.visibility</p:attrName>
                                        </p:attrNameLst>
                                      </p:cBhvr>
                                      <p:to>
                                        <p:strVal val="visible"/>
                                      </p:to>
                                    </p:set>
                                    <p:animEffect transition="in" filter="dissolve">
                                      <p:cBhvr>
                                        <p:cTn id="12" dur="500"/>
                                        <p:tgtEl>
                                          <p:spTgt spid="13619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6196"/>
                                        </p:tgtEl>
                                        <p:attrNameLst>
                                          <p:attrName>style.visibility</p:attrName>
                                        </p:attrNameLst>
                                      </p:cBhvr>
                                      <p:to>
                                        <p:strVal val="visible"/>
                                      </p:to>
                                    </p:set>
                                    <p:animEffect transition="in" filter="dissolve">
                                      <p:cBhvr>
                                        <p:cTn id="17" dur="500"/>
                                        <p:tgtEl>
                                          <p:spTgt spid="13619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6197"/>
                                        </p:tgtEl>
                                        <p:attrNameLst>
                                          <p:attrName>style.visibility</p:attrName>
                                        </p:attrNameLst>
                                      </p:cBhvr>
                                      <p:to>
                                        <p:strVal val="visible"/>
                                      </p:to>
                                    </p:set>
                                    <p:animEffect transition="in" filter="dissolve">
                                      <p:cBhvr>
                                        <p:cTn id="22" dur="500"/>
                                        <p:tgtEl>
                                          <p:spTgt spid="136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7" grpId="0"/>
      <p:bldP spid="136198" grpId="0"/>
      <p:bldP spid="13619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2" name="Rectangle 2"/>
          <p:cNvSpPr>
            <a:spLocks noGrp="1" noChangeArrowheads="1"/>
          </p:cNvSpPr>
          <p:nvPr>
            <p:ph type="title" idx="4294967295"/>
          </p:nvPr>
        </p:nvSpPr>
        <p:spPr>
          <a:xfrm>
            <a:off x="0" y="274638"/>
            <a:ext cx="7467600" cy="1143000"/>
          </a:xfrm>
        </p:spPr>
        <p:txBody>
          <a:bodyPr/>
          <a:lstStyle/>
          <a:p>
            <a:pPr algn="ctr" fontAlgn="auto">
              <a:spcAft>
                <a:spcPts val="0"/>
              </a:spcAft>
              <a:defRPr/>
            </a:pPr>
            <a:r>
              <a:rPr lang="en-US" b="1" dirty="0" smtClean="0">
                <a:solidFill>
                  <a:schemeClr val="tx1"/>
                </a:solidFill>
              </a:rPr>
              <a:t>Z-scores</a:t>
            </a:r>
          </a:p>
        </p:txBody>
      </p:sp>
      <p:sp>
        <p:nvSpPr>
          <p:cNvPr id="137220" name="Text Box 4"/>
          <p:cNvSpPr txBox="1">
            <a:spLocks noChangeArrowheads="1"/>
          </p:cNvSpPr>
          <p:nvPr/>
        </p:nvSpPr>
        <p:spPr bwMode="auto">
          <a:xfrm>
            <a:off x="395288" y="1520825"/>
            <a:ext cx="8245475" cy="1373188"/>
          </a:xfrm>
          <a:prstGeom prst="rect">
            <a:avLst/>
          </a:prstGeom>
          <a:noFill/>
          <a:ln w="9525">
            <a:noFill/>
            <a:miter lim="800000"/>
            <a:headEnd/>
            <a:tailEnd/>
          </a:ln>
        </p:spPr>
        <p:txBody>
          <a:bodyPr>
            <a:spAutoFit/>
          </a:bodyPr>
          <a:lstStyle/>
          <a:p>
            <a:pPr>
              <a:spcBef>
                <a:spcPct val="50000"/>
              </a:spcBef>
            </a:pPr>
            <a:r>
              <a:rPr lang="en-US" sz="2800" b="0"/>
              <a:t>If we convert Michael’s score to a standardized value, then we can determine how many standard deviations his score is away from the mean.</a:t>
            </a:r>
          </a:p>
        </p:txBody>
      </p:sp>
      <p:sp>
        <p:nvSpPr>
          <p:cNvPr id="137221" name="Text Box 5"/>
          <p:cNvSpPr txBox="1">
            <a:spLocks noChangeArrowheads="1"/>
          </p:cNvSpPr>
          <p:nvPr/>
        </p:nvSpPr>
        <p:spPr bwMode="auto">
          <a:xfrm>
            <a:off x="611188" y="3284538"/>
            <a:ext cx="3816350" cy="2443162"/>
          </a:xfrm>
          <a:prstGeom prst="rect">
            <a:avLst/>
          </a:prstGeom>
          <a:noFill/>
          <a:ln w="9525">
            <a:noFill/>
            <a:miter lim="800000"/>
            <a:headEnd/>
            <a:tailEnd/>
          </a:ln>
        </p:spPr>
        <p:txBody>
          <a:bodyPr>
            <a:spAutoFit/>
          </a:bodyPr>
          <a:lstStyle/>
          <a:p>
            <a:pPr>
              <a:spcBef>
                <a:spcPct val="50000"/>
              </a:spcBef>
            </a:pPr>
            <a:r>
              <a:rPr lang="en-US" sz="2800" b="0"/>
              <a:t>What we need:</a:t>
            </a:r>
          </a:p>
          <a:p>
            <a:pPr>
              <a:spcBef>
                <a:spcPct val="50000"/>
              </a:spcBef>
              <a:buFontTx/>
              <a:buChar char="•"/>
            </a:pPr>
            <a:r>
              <a:rPr lang="en-US" sz="2800" b="0"/>
              <a:t> Michele’s score</a:t>
            </a:r>
          </a:p>
          <a:p>
            <a:pPr>
              <a:spcBef>
                <a:spcPct val="50000"/>
              </a:spcBef>
              <a:buFontTx/>
              <a:buChar char="•"/>
            </a:pPr>
            <a:r>
              <a:rPr lang="en-US" sz="2800" b="0"/>
              <a:t> mean of test scores</a:t>
            </a:r>
          </a:p>
          <a:p>
            <a:pPr>
              <a:spcBef>
                <a:spcPct val="50000"/>
              </a:spcBef>
              <a:buFontTx/>
              <a:buChar char="•"/>
            </a:pPr>
            <a:r>
              <a:rPr lang="en-US" sz="2800" b="0"/>
              <a:t> standard deviation</a:t>
            </a:r>
          </a:p>
        </p:txBody>
      </p:sp>
      <p:sp>
        <p:nvSpPr>
          <p:cNvPr id="137226" name="Text Box 10"/>
          <p:cNvSpPr txBox="1">
            <a:spLocks noChangeArrowheads="1"/>
          </p:cNvSpPr>
          <p:nvPr/>
        </p:nvSpPr>
        <p:spPr bwMode="auto">
          <a:xfrm>
            <a:off x="3455988" y="3897313"/>
            <a:ext cx="612775" cy="523875"/>
          </a:xfrm>
          <a:prstGeom prst="rect">
            <a:avLst/>
          </a:prstGeom>
          <a:noFill/>
          <a:ln w="9525">
            <a:noFill/>
            <a:miter lim="800000"/>
            <a:headEnd/>
            <a:tailEnd/>
          </a:ln>
        </p:spPr>
        <p:txBody>
          <a:bodyPr>
            <a:spAutoFit/>
          </a:bodyPr>
          <a:lstStyle/>
          <a:p>
            <a:pPr>
              <a:spcBef>
                <a:spcPct val="50000"/>
              </a:spcBef>
            </a:pPr>
            <a:r>
              <a:rPr lang="en-US" sz="2800" b="0" dirty="0" smtClean="0">
                <a:solidFill>
                  <a:srgbClr val="C00000"/>
                </a:solidFill>
              </a:rPr>
              <a:t>67</a:t>
            </a:r>
            <a:endParaRPr lang="en-US" sz="2800" b="0" dirty="0">
              <a:solidFill>
                <a:srgbClr val="C00000"/>
              </a:solidFill>
            </a:endParaRPr>
          </a:p>
        </p:txBody>
      </p:sp>
      <p:sp>
        <p:nvSpPr>
          <p:cNvPr id="137227" name="Text Box 11"/>
          <p:cNvSpPr txBox="1">
            <a:spLocks noChangeArrowheads="1"/>
          </p:cNvSpPr>
          <p:nvPr/>
        </p:nvSpPr>
        <p:spPr bwMode="auto">
          <a:xfrm>
            <a:off x="4032250" y="4581525"/>
            <a:ext cx="1079500" cy="519113"/>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80.2</a:t>
            </a:r>
          </a:p>
        </p:txBody>
      </p:sp>
      <p:sp>
        <p:nvSpPr>
          <p:cNvPr id="137228" name="Text Box 12"/>
          <p:cNvSpPr txBox="1">
            <a:spLocks noChangeArrowheads="1"/>
          </p:cNvSpPr>
          <p:nvPr/>
        </p:nvSpPr>
        <p:spPr bwMode="auto">
          <a:xfrm>
            <a:off x="3924300" y="5229225"/>
            <a:ext cx="971550" cy="523875"/>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5.8</a:t>
            </a:r>
          </a:p>
        </p:txBody>
      </p:sp>
      <p:sp>
        <p:nvSpPr>
          <p:cNvPr id="137229" name="Text Box 13"/>
          <p:cNvSpPr txBox="1">
            <a:spLocks noChangeArrowheads="1"/>
          </p:cNvSpPr>
          <p:nvPr/>
        </p:nvSpPr>
        <p:spPr bwMode="auto">
          <a:xfrm>
            <a:off x="7452320" y="4653136"/>
            <a:ext cx="1333500" cy="461665"/>
          </a:xfrm>
          <a:prstGeom prst="rect">
            <a:avLst/>
          </a:prstGeom>
          <a:noFill/>
          <a:ln w="9525">
            <a:noFill/>
            <a:miter lim="800000"/>
            <a:headEnd/>
            <a:tailEnd/>
          </a:ln>
        </p:spPr>
        <p:txBody>
          <a:bodyPr>
            <a:spAutoFit/>
          </a:bodyPr>
          <a:lstStyle/>
          <a:p>
            <a:pPr>
              <a:spcBef>
                <a:spcPct val="50000"/>
              </a:spcBef>
            </a:pPr>
            <a:r>
              <a:rPr lang="en-US" sz="2400" b="0" dirty="0"/>
              <a:t>= </a:t>
            </a:r>
            <a:r>
              <a:rPr lang="en-US" sz="2400" b="0" dirty="0" smtClean="0"/>
              <a:t>-2.3</a:t>
            </a:r>
            <a:endParaRPr lang="en-US" sz="2400" b="0" dirty="0"/>
          </a:p>
        </p:txBody>
      </p:sp>
      <p:sp>
        <p:nvSpPr>
          <p:cNvPr id="137230" name="Text Box 14"/>
          <p:cNvSpPr txBox="1">
            <a:spLocks noChangeArrowheads="1"/>
          </p:cNvSpPr>
          <p:nvPr/>
        </p:nvSpPr>
        <p:spPr bwMode="auto">
          <a:xfrm>
            <a:off x="647700" y="5876925"/>
            <a:ext cx="7632700" cy="830263"/>
          </a:xfrm>
          <a:prstGeom prst="rect">
            <a:avLst/>
          </a:prstGeom>
          <a:noFill/>
          <a:ln w="9525">
            <a:noFill/>
            <a:miter lim="800000"/>
            <a:headEnd/>
            <a:tailEnd/>
          </a:ln>
        </p:spPr>
        <p:txBody>
          <a:bodyPr>
            <a:spAutoFit/>
          </a:bodyPr>
          <a:lstStyle/>
          <a:p>
            <a:pPr>
              <a:spcBef>
                <a:spcPct val="50000"/>
              </a:spcBef>
            </a:pPr>
            <a:r>
              <a:rPr lang="en-US" sz="2400" b="0" dirty="0">
                <a:solidFill>
                  <a:srgbClr val="C00000"/>
                </a:solidFill>
              </a:rPr>
              <a:t>Therefore, </a:t>
            </a:r>
            <a:r>
              <a:rPr lang="en-US" sz="2400" b="0" dirty="0" err="1" smtClean="0">
                <a:solidFill>
                  <a:srgbClr val="C00000"/>
                </a:solidFill>
              </a:rPr>
              <a:t>Bonnie’s</a:t>
            </a:r>
            <a:r>
              <a:rPr lang="en-US" sz="2400" b="0" dirty="0" smtClean="0">
                <a:solidFill>
                  <a:srgbClr val="C00000"/>
                </a:solidFill>
              </a:rPr>
              <a:t> </a:t>
            </a:r>
            <a:r>
              <a:rPr lang="en-US" sz="2400" b="0" dirty="0">
                <a:solidFill>
                  <a:srgbClr val="C00000"/>
                </a:solidFill>
              </a:rPr>
              <a:t>standardized test score is </a:t>
            </a:r>
            <a:r>
              <a:rPr lang="en-US" sz="2400" b="0" dirty="0" smtClean="0">
                <a:solidFill>
                  <a:srgbClr val="C00000"/>
                </a:solidFill>
              </a:rPr>
              <a:t>-2.3,  over </a:t>
            </a:r>
            <a:r>
              <a:rPr lang="en-US" sz="2400" b="0" dirty="0">
                <a:solidFill>
                  <a:srgbClr val="C00000"/>
                </a:solidFill>
              </a:rPr>
              <a:t>two standard deviations </a:t>
            </a:r>
            <a:r>
              <a:rPr lang="en-US" sz="2400" b="0" dirty="0" smtClean="0">
                <a:solidFill>
                  <a:srgbClr val="C00000"/>
                </a:solidFill>
              </a:rPr>
              <a:t>below </a:t>
            </a:r>
            <a:r>
              <a:rPr lang="en-US" sz="2400" b="0" dirty="0">
                <a:solidFill>
                  <a:srgbClr val="C00000"/>
                </a:solidFill>
              </a:rPr>
              <a:t>the class mean.</a:t>
            </a:r>
          </a:p>
        </p:txBody>
      </p:sp>
      <p:graphicFrame>
        <p:nvGraphicFramePr>
          <p:cNvPr id="137231" name="Object 10"/>
          <p:cNvGraphicFramePr>
            <a:graphicFrameLocks noChangeAspect="1"/>
          </p:cNvGraphicFramePr>
          <p:nvPr/>
        </p:nvGraphicFramePr>
        <p:xfrm>
          <a:off x="6227763" y="3176588"/>
          <a:ext cx="1250950" cy="1123950"/>
        </p:xfrm>
        <a:graphic>
          <a:graphicData uri="http://schemas.openxmlformats.org/presentationml/2006/ole">
            <p:oleObj spid="_x0000_s237578" name="Equation" r:id="rId4" imgW="495000" imgH="444240" progId="">
              <p:embed/>
            </p:oleObj>
          </a:graphicData>
        </a:graphic>
      </p:graphicFrame>
      <p:sp>
        <p:nvSpPr>
          <p:cNvPr id="237579" name="Text Box 27"/>
          <p:cNvSpPr txBox="1">
            <a:spLocks noChangeArrowheads="1"/>
          </p:cNvSpPr>
          <p:nvPr/>
        </p:nvSpPr>
        <p:spPr bwMode="auto">
          <a:xfrm>
            <a:off x="6119813" y="4473575"/>
            <a:ext cx="1389062" cy="366713"/>
          </a:xfrm>
          <a:prstGeom prst="rect">
            <a:avLst/>
          </a:prstGeom>
          <a:noFill/>
          <a:ln w="9525">
            <a:noFill/>
            <a:miter lim="800000"/>
            <a:headEnd/>
            <a:tailEnd/>
          </a:ln>
        </p:spPr>
        <p:txBody>
          <a:bodyPr>
            <a:spAutoFit/>
          </a:bodyPr>
          <a:lstStyle/>
          <a:p>
            <a:endParaRPr lang="en-US"/>
          </a:p>
        </p:txBody>
      </p:sp>
      <p:sp>
        <p:nvSpPr>
          <p:cNvPr id="237580" name="Text Box 28"/>
          <p:cNvSpPr txBox="1">
            <a:spLocks noChangeArrowheads="1"/>
          </p:cNvSpPr>
          <p:nvPr/>
        </p:nvSpPr>
        <p:spPr bwMode="auto">
          <a:xfrm>
            <a:off x="5976938" y="4616450"/>
            <a:ext cx="1584325" cy="641350"/>
          </a:xfrm>
          <a:prstGeom prst="rect">
            <a:avLst/>
          </a:prstGeom>
          <a:noFill/>
          <a:ln w="9525">
            <a:noFill/>
            <a:miter lim="800000"/>
            <a:headEnd/>
            <a:tailEnd/>
          </a:ln>
        </p:spPr>
        <p:txBody>
          <a:bodyPr>
            <a:spAutoFit/>
          </a:bodyPr>
          <a:lstStyle/>
          <a:p>
            <a:r>
              <a:rPr lang="en-US" dirty="0"/>
              <a:t>     </a:t>
            </a:r>
            <a:r>
              <a:rPr lang="en-US" u="sng" dirty="0" smtClean="0"/>
              <a:t>67 </a:t>
            </a:r>
            <a:r>
              <a:rPr lang="en-US" u="sng" dirty="0"/>
              <a:t>– 80.2</a:t>
            </a:r>
            <a:endParaRPr lang="en-US" dirty="0"/>
          </a:p>
          <a:p>
            <a:r>
              <a:rPr lang="en-US" dirty="0"/>
              <a:t>           5.8</a:t>
            </a:r>
          </a:p>
        </p:txBody>
      </p:sp>
      <p:sp>
        <p:nvSpPr>
          <p:cNvPr id="237581" name="Text Box 29"/>
          <p:cNvSpPr txBox="1">
            <a:spLocks noChangeArrowheads="1"/>
          </p:cNvSpPr>
          <p:nvPr/>
        </p:nvSpPr>
        <p:spPr bwMode="auto">
          <a:xfrm>
            <a:off x="5724525" y="4760913"/>
            <a:ext cx="504825" cy="366712"/>
          </a:xfrm>
          <a:prstGeom prst="rect">
            <a:avLst/>
          </a:prstGeom>
          <a:noFill/>
          <a:ln w="9525">
            <a:noFill/>
            <a:miter lim="800000"/>
            <a:headEnd/>
            <a:tailEnd/>
          </a:ln>
        </p:spPr>
        <p:txBody>
          <a:bodyPr>
            <a:spAutoFit/>
          </a:bodyPr>
          <a:lstStyle/>
          <a:p>
            <a:r>
              <a:rPr lang="en-US"/>
              <a:t>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7220"/>
                                        </p:tgtEl>
                                        <p:attrNameLst>
                                          <p:attrName>style.visibility</p:attrName>
                                        </p:attrNameLst>
                                      </p:cBhvr>
                                      <p:to>
                                        <p:strVal val="visible"/>
                                      </p:to>
                                    </p:set>
                                    <p:animEffect transition="in" filter="dissolve">
                                      <p:cBhvr>
                                        <p:cTn id="7" dur="500"/>
                                        <p:tgtEl>
                                          <p:spTgt spid="1372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7221"/>
                                        </p:tgtEl>
                                        <p:attrNameLst>
                                          <p:attrName>style.visibility</p:attrName>
                                        </p:attrNameLst>
                                      </p:cBhvr>
                                      <p:to>
                                        <p:strVal val="visible"/>
                                      </p:to>
                                    </p:set>
                                    <p:animEffect transition="in" filter="dissolve">
                                      <p:cBhvr>
                                        <p:cTn id="12" dur="500"/>
                                        <p:tgtEl>
                                          <p:spTgt spid="1372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7226"/>
                                        </p:tgtEl>
                                        <p:attrNameLst>
                                          <p:attrName>style.visibility</p:attrName>
                                        </p:attrNameLst>
                                      </p:cBhvr>
                                      <p:to>
                                        <p:strVal val="visible"/>
                                      </p:to>
                                    </p:set>
                                    <p:animEffect transition="in" filter="dissolve">
                                      <p:cBhvr>
                                        <p:cTn id="17" dur="500"/>
                                        <p:tgtEl>
                                          <p:spTgt spid="13722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7227"/>
                                        </p:tgtEl>
                                        <p:attrNameLst>
                                          <p:attrName>style.visibility</p:attrName>
                                        </p:attrNameLst>
                                      </p:cBhvr>
                                      <p:to>
                                        <p:strVal val="visible"/>
                                      </p:to>
                                    </p:set>
                                    <p:animEffect transition="in" filter="dissolve">
                                      <p:cBhvr>
                                        <p:cTn id="22" dur="500"/>
                                        <p:tgtEl>
                                          <p:spTgt spid="13722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7228"/>
                                        </p:tgtEl>
                                        <p:attrNameLst>
                                          <p:attrName>style.visibility</p:attrName>
                                        </p:attrNameLst>
                                      </p:cBhvr>
                                      <p:to>
                                        <p:strVal val="visible"/>
                                      </p:to>
                                    </p:set>
                                    <p:animEffect transition="in" filter="dissolve">
                                      <p:cBhvr>
                                        <p:cTn id="27" dur="500"/>
                                        <p:tgtEl>
                                          <p:spTgt spid="13722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7229"/>
                                        </p:tgtEl>
                                        <p:attrNameLst>
                                          <p:attrName>style.visibility</p:attrName>
                                        </p:attrNameLst>
                                      </p:cBhvr>
                                      <p:to>
                                        <p:strVal val="visible"/>
                                      </p:to>
                                    </p:set>
                                    <p:animEffect transition="in" filter="dissolve">
                                      <p:cBhvr>
                                        <p:cTn id="32" dur="500"/>
                                        <p:tgtEl>
                                          <p:spTgt spid="13722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7230"/>
                                        </p:tgtEl>
                                        <p:attrNameLst>
                                          <p:attrName>style.visibility</p:attrName>
                                        </p:attrNameLst>
                                      </p:cBhvr>
                                      <p:to>
                                        <p:strVal val="visible"/>
                                      </p:to>
                                    </p:set>
                                    <p:animEffect transition="in" filter="dissolve">
                                      <p:cBhvr>
                                        <p:cTn id="37" dur="500"/>
                                        <p:tgtEl>
                                          <p:spTgt spid="137230"/>
                                        </p:tgtEl>
                                      </p:cBhvr>
                                    </p:animEffect>
                                  </p:childTnLst>
                                </p:cTn>
                              </p:par>
                              <p:par>
                                <p:cTn id="38" presetID="9" presetClass="entr" presetSubtype="0" fill="hold" nodeType="withEffect">
                                  <p:stCondLst>
                                    <p:cond delay="0"/>
                                  </p:stCondLst>
                                  <p:childTnLst>
                                    <p:set>
                                      <p:cBhvr>
                                        <p:cTn id="39" dur="1" fill="hold">
                                          <p:stCondLst>
                                            <p:cond delay="0"/>
                                          </p:stCondLst>
                                        </p:cTn>
                                        <p:tgtEl>
                                          <p:spTgt spid="137231"/>
                                        </p:tgtEl>
                                        <p:attrNameLst>
                                          <p:attrName>style.visibility</p:attrName>
                                        </p:attrNameLst>
                                      </p:cBhvr>
                                      <p:to>
                                        <p:strVal val="visible"/>
                                      </p:to>
                                    </p:set>
                                    <p:animEffect transition="in" filter="dissolve">
                                      <p:cBhvr>
                                        <p:cTn id="40" dur="500"/>
                                        <p:tgtEl>
                                          <p:spTgt spid="137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0" grpId="0"/>
      <p:bldP spid="137221" grpId="0"/>
      <p:bldP spid="137226" grpId="0"/>
      <p:bldP spid="137227" grpId="0"/>
      <p:bldP spid="137228" grpId="0"/>
      <p:bldP spid="137229" grpId="0"/>
      <p:bldP spid="1372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56" name="Rectangle 28"/>
          <p:cNvSpPr>
            <a:spLocks noGrp="1" noChangeArrowheads="1"/>
          </p:cNvSpPr>
          <p:nvPr>
            <p:ph type="title" sz="quarter"/>
          </p:nvPr>
        </p:nvSpPr>
        <p:spPr>
          <a:xfrm>
            <a:off x="457200" y="188913"/>
            <a:ext cx="8110538" cy="792162"/>
          </a:xfrm>
        </p:spPr>
        <p:txBody>
          <a:bodyPr/>
          <a:lstStyle/>
          <a:p>
            <a:pPr algn="ctr" fontAlgn="auto">
              <a:spcAft>
                <a:spcPts val="0"/>
              </a:spcAft>
              <a:defRPr/>
            </a:pPr>
            <a:r>
              <a:rPr lang="en-US" b="1" dirty="0" smtClean="0"/>
              <a:t>Z-score Number Line</a:t>
            </a:r>
          </a:p>
        </p:txBody>
      </p:sp>
      <p:sp>
        <p:nvSpPr>
          <p:cNvPr id="241667" name="Line 4"/>
          <p:cNvSpPr>
            <a:spLocks noChangeShapeType="1"/>
          </p:cNvSpPr>
          <p:nvPr/>
        </p:nvSpPr>
        <p:spPr bwMode="auto">
          <a:xfrm>
            <a:off x="431800" y="2960688"/>
            <a:ext cx="8245475" cy="0"/>
          </a:xfrm>
          <a:prstGeom prst="line">
            <a:avLst/>
          </a:prstGeom>
          <a:noFill/>
          <a:ln w="28575">
            <a:solidFill>
              <a:schemeClr val="tx1"/>
            </a:solidFill>
            <a:round/>
            <a:headEnd/>
            <a:tailEnd/>
          </a:ln>
        </p:spPr>
        <p:txBody>
          <a:bodyPr/>
          <a:lstStyle/>
          <a:p>
            <a:endParaRPr lang="en-US"/>
          </a:p>
        </p:txBody>
      </p:sp>
      <p:sp>
        <p:nvSpPr>
          <p:cNvPr id="241668" name="Line 6"/>
          <p:cNvSpPr>
            <a:spLocks noChangeShapeType="1"/>
          </p:cNvSpPr>
          <p:nvPr/>
        </p:nvSpPr>
        <p:spPr bwMode="auto">
          <a:xfrm>
            <a:off x="4392613" y="2708275"/>
            <a:ext cx="0" cy="431800"/>
          </a:xfrm>
          <a:prstGeom prst="line">
            <a:avLst/>
          </a:prstGeom>
          <a:noFill/>
          <a:ln w="28575">
            <a:solidFill>
              <a:schemeClr val="tx1"/>
            </a:solidFill>
            <a:round/>
            <a:headEnd/>
            <a:tailEnd/>
          </a:ln>
        </p:spPr>
        <p:txBody>
          <a:bodyPr/>
          <a:lstStyle/>
          <a:p>
            <a:endParaRPr lang="en-US"/>
          </a:p>
        </p:txBody>
      </p:sp>
      <p:sp>
        <p:nvSpPr>
          <p:cNvPr id="241669" name="Line 7"/>
          <p:cNvSpPr>
            <a:spLocks noChangeShapeType="1"/>
          </p:cNvSpPr>
          <p:nvPr/>
        </p:nvSpPr>
        <p:spPr bwMode="auto">
          <a:xfrm>
            <a:off x="5580063" y="2708275"/>
            <a:ext cx="0" cy="431800"/>
          </a:xfrm>
          <a:prstGeom prst="line">
            <a:avLst/>
          </a:prstGeom>
          <a:noFill/>
          <a:ln w="28575">
            <a:solidFill>
              <a:schemeClr val="tx1"/>
            </a:solidFill>
            <a:round/>
            <a:headEnd/>
            <a:tailEnd/>
          </a:ln>
        </p:spPr>
        <p:txBody>
          <a:bodyPr/>
          <a:lstStyle/>
          <a:p>
            <a:endParaRPr lang="en-US"/>
          </a:p>
        </p:txBody>
      </p:sp>
      <p:sp>
        <p:nvSpPr>
          <p:cNvPr id="241670" name="Line 8"/>
          <p:cNvSpPr>
            <a:spLocks noChangeShapeType="1"/>
          </p:cNvSpPr>
          <p:nvPr/>
        </p:nvSpPr>
        <p:spPr bwMode="auto">
          <a:xfrm>
            <a:off x="6767513" y="2708275"/>
            <a:ext cx="0" cy="431800"/>
          </a:xfrm>
          <a:prstGeom prst="line">
            <a:avLst/>
          </a:prstGeom>
          <a:noFill/>
          <a:ln w="28575">
            <a:solidFill>
              <a:schemeClr val="tx1"/>
            </a:solidFill>
            <a:round/>
            <a:headEnd/>
            <a:tailEnd/>
          </a:ln>
        </p:spPr>
        <p:txBody>
          <a:bodyPr/>
          <a:lstStyle/>
          <a:p>
            <a:endParaRPr lang="en-US"/>
          </a:p>
        </p:txBody>
      </p:sp>
      <p:sp>
        <p:nvSpPr>
          <p:cNvPr id="241671" name="Line 9"/>
          <p:cNvSpPr>
            <a:spLocks noChangeShapeType="1"/>
          </p:cNvSpPr>
          <p:nvPr/>
        </p:nvSpPr>
        <p:spPr bwMode="auto">
          <a:xfrm>
            <a:off x="7956550" y="2708275"/>
            <a:ext cx="0" cy="431800"/>
          </a:xfrm>
          <a:prstGeom prst="line">
            <a:avLst/>
          </a:prstGeom>
          <a:noFill/>
          <a:ln w="28575">
            <a:solidFill>
              <a:schemeClr val="tx1"/>
            </a:solidFill>
            <a:round/>
            <a:headEnd/>
            <a:tailEnd/>
          </a:ln>
        </p:spPr>
        <p:txBody>
          <a:bodyPr/>
          <a:lstStyle/>
          <a:p>
            <a:endParaRPr lang="en-US"/>
          </a:p>
        </p:txBody>
      </p:sp>
      <p:sp>
        <p:nvSpPr>
          <p:cNvPr id="241672" name="Line 10"/>
          <p:cNvSpPr>
            <a:spLocks noChangeShapeType="1"/>
          </p:cNvSpPr>
          <p:nvPr/>
        </p:nvSpPr>
        <p:spPr bwMode="auto">
          <a:xfrm>
            <a:off x="936625" y="2708275"/>
            <a:ext cx="0" cy="431800"/>
          </a:xfrm>
          <a:prstGeom prst="line">
            <a:avLst/>
          </a:prstGeom>
          <a:noFill/>
          <a:ln w="28575">
            <a:solidFill>
              <a:schemeClr val="tx1"/>
            </a:solidFill>
            <a:round/>
            <a:headEnd/>
            <a:tailEnd/>
          </a:ln>
        </p:spPr>
        <p:txBody>
          <a:bodyPr/>
          <a:lstStyle/>
          <a:p>
            <a:endParaRPr lang="en-US"/>
          </a:p>
        </p:txBody>
      </p:sp>
      <p:sp>
        <p:nvSpPr>
          <p:cNvPr id="241673" name="Line 11"/>
          <p:cNvSpPr>
            <a:spLocks noChangeShapeType="1"/>
          </p:cNvSpPr>
          <p:nvPr/>
        </p:nvSpPr>
        <p:spPr bwMode="auto">
          <a:xfrm>
            <a:off x="2124075" y="2708275"/>
            <a:ext cx="0" cy="431800"/>
          </a:xfrm>
          <a:prstGeom prst="line">
            <a:avLst/>
          </a:prstGeom>
          <a:noFill/>
          <a:ln w="28575">
            <a:solidFill>
              <a:schemeClr val="tx1"/>
            </a:solidFill>
            <a:round/>
            <a:headEnd/>
            <a:tailEnd/>
          </a:ln>
        </p:spPr>
        <p:txBody>
          <a:bodyPr/>
          <a:lstStyle/>
          <a:p>
            <a:endParaRPr lang="en-US"/>
          </a:p>
        </p:txBody>
      </p:sp>
      <p:sp>
        <p:nvSpPr>
          <p:cNvPr id="241674" name="Line 12"/>
          <p:cNvSpPr>
            <a:spLocks noChangeShapeType="1"/>
          </p:cNvSpPr>
          <p:nvPr/>
        </p:nvSpPr>
        <p:spPr bwMode="auto">
          <a:xfrm>
            <a:off x="3313113" y="2708275"/>
            <a:ext cx="0" cy="431800"/>
          </a:xfrm>
          <a:prstGeom prst="line">
            <a:avLst/>
          </a:prstGeom>
          <a:noFill/>
          <a:ln w="28575">
            <a:solidFill>
              <a:schemeClr val="tx1"/>
            </a:solidFill>
            <a:round/>
            <a:headEnd/>
            <a:tailEnd/>
          </a:ln>
        </p:spPr>
        <p:txBody>
          <a:bodyPr/>
          <a:lstStyle/>
          <a:p>
            <a:endParaRPr lang="en-US"/>
          </a:p>
        </p:txBody>
      </p:sp>
      <p:grpSp>
        <p:nvGrpSpPr>
          <p:cNvPr id="150572" name="Group 44"/>
          <p:cNvGrpSpPr>
            <a:grpSpLocks/>
          </p:cNvGrpSpPr>
          <p:nvPr/>
        </p:nvGrpSpPr>
        <p:grpSpPr bwMode="auto">
          <a:xfrm>
            <a:off x="4319588" y="3824288"/>
            <a:ext cx="863600" cy="1069975"/>
            <a:chOff x="2631" y="1978"/>
            <a:chExt cx="544" cy="674"/>
          </a:xfrm>
        </p:grpSpPr>
        <p:sp>
          <p:nvSpPr>
            <p:cNvPr id="241676" name="Text Box 13"/>
            <p:cNvSpPr txBox="1">
              <a:spLocks noChangeArrowheads="1"/>
            </p:cNvSpPr>
            <p:nvPr/>
          </p:nvSpPr>
          <p:spPr bwMode="auto">
            <a:xfrm>
              <a:off x="2631" y="2364"/>
              <a:ext cx="544" cy="288"/>
            </a:xfrm>
            <a:prstGeom prst="rect">
              <a:avLst/>
            </a:prstGeom>
            <a:noFill/>
            <a:ln w="9525">
              <a:noFill/>
              <a:miter lim="800000"/>
              <a:headEnd/>
              <a:tailEnd/>
            </a:ln>
          </p:spPr>
          <p:txBody>
            <a:bodyPr>
              <a:spAutoFit/>
            </a:bodyPr>
            <a:lstStyle/>
            <a:p>
              <a:pPr>
                <a:spcBef>
                  <a:spcPct val="50000"/>
                </a:spcBef>
              </a:pPr>
              <a:r>
                <a:rPr lang="en-US" sz="2400" b="0"/>
                <a:t>80.2</a:t>
              </a:r>
            </a:p>
          </p:txBody>
        </p:sp>
        <p:graphicFrame>
          <p:nvGraphicFramePr>
            <p:cNvPr id="241677" name="Object 13"/>
            <p:cNvGraphicFramePr>
              <a:graphicFrameLocks noChangeAspect="1"/>
            </p:cNvGraphicFramePr>
            <p:nvPr/>
          </p:nvGraphicFramePr>
          <p:xfrm>
            <a:off x="2676" y="1978"/>
            <a:ext cx="269" cy="318"/>
          </p:xfrm>
          <a:graphic>
            <a:graphicData uri="http://schemas.openxmlformats.org/presentationml/2006/ole">
              <p:oleObj spid="_x0000_s241677" name="Equation" r:id="rId4" imgW="126720" imgH="215640" progId="">
                <p:embed/>
              </p:oleObj>
            </a:graphicData>
          </a:graphic>
        </p:graphicFrame>
      </p:grpSp>
      <p:grpSp>
        <p:nvGrpSpPr>
          <p:cNvPr id="150573" name="Group 45"/>
          <p:cNvGrpSpPr>
            <a:grpSpLocks/>
          </p:cNvGrpSpPr>
          <p:nvPr/>
        </p:nvGrpSpPr>
        <p:grpSpPr bwMode="auto">
          <a:xfrm>
            <a:off x="5219700" y="3824288"/>
            <a:ext cx="900113" cy="1069975"/>
            <a:chOff x="3288" y="1978"/>
            <a:chExt cx="567" cy="674"/>
          </a:xfrm>
        </p:grpSpPr>
        <p:graphicFrame>
          <p:nvGraphicFramePr>
            <p:cNvPr id="241679" name="Object 15"/>
            <p:cNvGraphicFramePr>
              <a:graphicFrameLocks noChangeAspect="1"/>
            </p:cNvGraphicFramePr>
            <p:nvPr/>
          </p:nvGraphicFramePr>
          <p:xfrm>
            <a:off x="3288" y="1978"/>
            <a:ext cx="522" cy="317"/>
          </p:xfrm>
          <a:graphic>
            <a:graphicData uri="http://schemas.openxmlformats.org/presentationml/2006/ole">
              <p:oleObj spid="_x0000_s241679" name="Equation" r:id="rId5" imgW="355320" imgH="215640" progId="">
                <p:embed/>
              </p:oleObj>
            </a:graphicData>
          </a:graphic>
        </p:graphicFrame>
        <p:sp>
          <p:nvSpPr>
            <p:cNvPr id="241680" name="Text Box 30"/>
            <p:cNvSpPr txBox="1">
              <a:spLocks noChangeArrowheads="1"/>
            </p:cNvSpPr>
            <p:nvPr/>
          </p:nvSpPr>
          <p:spPr bwMode="auto">
            <a:xfrm>
              <a:off x="3311" y="2364"/>
              <a:ext cx="544" cy="288"/>
            </a:xfrm>
            <a:prstGeom prst="rect">
              <a:avLst/>
            </a:prstGeom>
            <a:noFill/>
            <a:ln w="9525">
              <a:noFill/>
              <a:miter lim="800000"/>
              <a:headEnd/>
              <a:tailEnd/>
            </a:ln>
          </p:spPr>
          <p:txBody>
            <a:bodyPr>
              <a:spAutoFit/>
            </a:bodyPr>
            <a:lstStyle/>
            <a:p>
              <a:pPr>
                <a:spcBef>
                  <a:spcPct val="50000"/>
                </a:spcBef>
              </a:pPr>
              <a:r>
                <a:rPr lang="en-US" sz="2400" b="0"/>
                <a:t>86.0</a:t>
              </a:r>
            </a:p>
          </p:txBody>
        </p:sp>
      </p:grpSp>
      <p:grpSp>
        <p:nvGrpSpPr>
          <p:cNvPr id="150574" name="Group 46"/>
          <p:cNvGrpSpPr>
            <a:grpSpLocks/>
          </p:cNvGrpSpPr>
          <p:nvPr/>
        </p:nvGrpSpPr>
        <p:grpSpPr bwMode="auto">
          <a:xfrm>
            <a:off x="6300788" y="3824288"/>
            <a:ext cx="1042987" cy="1069975"/>
            <a:chOff x="3969" y="1978"/>
            <a:chExt cx="657" cy="674"/>
          </a:xfrm>
        </p:grpSpPr>
        <p:graphicFrame>
          <p:nvGraphicFramePr>
            <p:cNvPr id="241682" name="Object 18"/>
            <p:cNvGraphicFramePr>
              <a:graphicFrameLocks noChangeAspect="1"/>
            </p:cNvGraphicFramePr>
            <p:nvPr/>
          </p:nvGraphicFramePr>
          <p:xfrm>
            <a:off x="3969" y="1978"/>
            <a:ext cx="635" cy="318"/>
          </p:xfrm>
          <a:graphic>
            <a:graphicData uri="http://schemas.openxmlformats.org/presentationml/2006/ole">
              <p:oleObj spid="_x0000_s241682" name="Equation" r:id="rId6" imgW="431640" imgH="215640" progId="">
                <p:embed/>
              </p:oleObj>
            </a:graphicData>
          </a:graphic>
        </p:graphicFrame>
        <p:sp>
          <p:nvSpPr>
            <p:cNvPr id="241683" name="Text Box 31"/>
            <p:cNvSpPr txBox="1">
              <a:spLocks noChangeArrowheads="1"/>
            </p:cNvSpPr>
            <p:nvPr/>
          </p:nvSpPr>
          <p:spPr bwMode="auto">
            <a:xfrm>
              <a:off x="4082" y="2364"/>
              <a:ext cx="544" cy="288"/>
            </a:xfrm>
            <a:prstGeom prst="rect">
              <a:avLst/>
            </a:prstGeom>
            <a:noFill/>
            <a:ln w="9525">
              <a:noFill/>
              <a:miter lim="800000"/>
              <a:headEnd/>
              <a:tailEnd/>
            </a:ln>
          </p:spPr>
          <p:txBody>
            <a:bodyPr>
              <a:spAutoFit/>
            </a:bodyPr>
            <a:lstStyle/>
            <a:p>
              <a:pPr>
                <a:spcBef>
                  <a:spcPct val="50000"/>
                </a:spcBef>
              </a:pPr>
              <a:r>
                <a:rPr lang="en-US" sz="2400" b="0"/>
                <a:t>91.8</a:t>
              </a:r>
            </a:p>
          </p:txBody>
        </p:sp>
      </p:grpSp>
      <p:grpSp>
        <p:nvGrpSpPr>
          <p:cNvPr id="150575" name="Group 47"/>
          <p:cNvGrpSpPr>
            <a:grpSpLocks/>
          </p:cNvGrpSpPr>
          <p:nvPr/>
        </p:nvGrpSpPr>
        <p:grpSpPr bwMode="auto">
          <a:xfrm>
            <a:off x="7596188" y="3789363"/>
            <a:ext cx="1008062" cy="1069975"/>
            <a:chOff x="4785" y="1978"/>
            <a:chExt cx="635" cy="674"/>
          </a:xfrm>
        </p:grpSpPr>
        <p:graphicFrame>
          <p:nvGraphicFramePr>
            <p:cNvPr id="241685" name="Object 21"/>
            <p:cNvGraphicFramePr>
              <a:graphicFrameLocks noChangeAspect="1"/>
            </p:cNvGraphicFramePr>
            <p:nvPr/>
          </p:nvGraphicFramePr>
          <p:xfrm>
            <a:off x="4785" y="1978"/>
            <a:ext cx="635" cy="318"/>
          </p:xfrm>
          <a:graphic>
            <a:graphicData uri="http://schemas.openxmlformats.org/presentationml/2006/ole">
              <p:oleObj spid="_x0000_s241685" name="Equation" r:id="rId7" imgW="431640" imgH="215640" progId="">
                <p:embed/>
              </p:oleObj>
            </a:graphicData>
          </a:graphic>
        </p:graphicFrame>
        <p:sp>
          <p:nvSpPr>
            <p:cNvPr id="241686" name="Text Box 32"/>
            <p:cNvSpPr txBox="1">
              <a:spLocks noChangeArrowheads="1"/>
            </p:cNvSpPr>
            <p:nvPr/>
          </p:nvSpPr>
          <p:spPr bwMode="auto">
            <a:xfrm>
              <a:off x="4785" y="2364"/>
              <a:ext cx="612" cy="288"/>
            </a:xfrm>
            <a:prstGeom prst="rect">
              <a:avLst/>
            </a:prstGeom>
            <a:noFill/>
            <a:ln w="9525">
              <a:noFill/>
              <a:miter lim="800000"/>
              <a:headEnd/>
              <a:tailEnd/>
            </a:ln>
          </p:spPr>
          <p:txBody>
            <a:bodyPr>
              <a:spAutoFit/>
            </a:bodyPr>
            <a:lstStyle/>
            <a:p>
              <a:pPr>
                <a:spcBef>
                  <a:spcPct val="50000"/>
                </a:spcBef>
              </a:pPr>
              <a:r>
                <a:rPr lang="en-US" sz="2400" b="0"/>
                <a:t>97.6</a:t>
              </a:r>
            </a:p>
          </p:txBody>
        </p:sp>
      </p:grpSp>
      <p:grpSp>
        <p:nvGrpSpPr>
          <p:cNvPr id="150576" name="Group 48"/>
          <p:cNvGrpSpPr>
            <a:grpSpLocks/>
          </p:cNvGrpSpPr>
          <p:nvPr/>
        </p:nvGrpSpPr>
        <p:grpSpPr bwMode="auto">
          <a:xfrm>
            <a:off x="3024188" y="3789363"/>
            <a:ext cx="896937" cy="1069975"/>
            <a:chOff x="1906" y="1978"/>
            <a:chExt cx="565" cy="674"/>
          </a:xfrm>
        </p:grpSpPr>
        <p:graphicFrame>
          <p:nvGraphicFramePr>
            <p:cNvPr id="241688" name="Object 24"/>
            <p:cNvGraphicFramePr>
              <a:graphicFrameLocks noChangeAspect="1"/>
            </p:cNvGraphicFramePr>
            <p:nvPr/>
          </p:nvGraphicFramePr>
          <p:xfrm>
            <a:off x="1906" y="1978"/>
            <a:ext cx="543" cy="329"/>
          </p:xfrm>
          <a:graphic>
            <a:graphicData uri="http://schemas.openxmlformats.org/presentationml/2006/ole">
              <p:oleObj spid="_x0000_s241688" name="Equation" r:id="rId8" imgW="355320" imgH="215640" progId="">
                <p:embed/>
              </p:oleObj>
            </a:graphicData>
          </a:graphic>
        </p:graphicFrame>
        <p:sp>
          <p:nvSpPr>
            <p:cNvPr id="241689" name="Text Box 33"/>
            <p:cNvSpPr txBox="1">
              <a:spLocks noChangeArrowheads="1"/>
            </p:cNvSpPr>
            <p:nvPr/>
          </p:nvSpPr>
          <p:spPr bwMode="auto">
            <a:xfrm>
              <a:off x="1927" y="2364"/>
              <a:ext cx="544" cy="288"/>
            </a:xfrm>
            <a:prstGeom prst="rect">
              <a:avLst/>
            </a:prstGeom>
            <a:noFill/>
            <a:ln w="9525">
              <a:noFill/>
              <a:miter lim="800000"/>
              <a:headEnd/>
              <a:tailEnd/>
            </a:ln>
          </p:spPr>
          <p:txBody>
            <a:bodyPr>
              <a:spAutoFit/>
            </a:bodyPr>
            <a:lstStyle/>
            <a:p>
              <a:pPr>
                <a:spcBef>
                  <a:spcPct val="50000"/>
                </a:spcBef>
              </a:pPr>
              <a:r>
                <a:rPr lang="en-US" sz="2400" b="0"/>
                <a:t>74.4</a:t>
              </a:r>
            </a:p>
          </p:txBody>
        </p:sp>
      </p:grpSp>
      <p:grpSp>
        <p:nvGrpSpPr>
          <p:cNvPr id="150577" name="Group 49"/>
          <p:cNvGrpSpPr>
            <a:grpSpLocks/>
          </p:cNvGrpSpPr>
          <p:nvPr/>
        </p:nvGrpSpPr>
        <p:grpSpPr bwMode="auto">
          <a:xfrm>
            <a:off x="1763713" y="3824288"/>
            <a:ext cx="1008062" cy="1069975"/>
            <a:chOff x="1111" y="1978"/>
            <a:chExt cx="635" cy="674"/>
          </a:xfrm>
        </p:grpSpPr>
        <p:graphicFrame>
          <p:nvGraphicFramePr>
            <p:cNvPr id="241691" name="Object 27"/>
            <p:cNvGraphicFramePr>
              <a:graphicFrameLocks noChangeAspect="1"/>
            </p:cNvGraphicFramePr>
            <p:nvPr/>
          </p:nvGraphicFramePr>
          <p:xfrm>
            <a:off x="1111" y="1978"/>
            <a:ext cx="635" cy="318"/>
          </p:xfrm>
          <a:graphic>
            <a:graphicData uri="http://schemas.openxmlformats.org/presentationml/2006/ole">
              <p:oleObj spid="_x0000_s241691" name="Equation" r:id="rId9" imgW="431640" imgH="215640" progId="">
                <p:embed/>
              </p:oleObj>
            </a:graphicData>
          </a:graphic>
        </p:graphicFrame>
        <p:sp>
          <p:nvSpPr>
            <p:cNvPr id="241692" name="Text Box 34"/>
            <p:cNvSpPr txBox="1">
              <a:spLocks noChangeArrowheads="1"/>
            </p:cNvSpPr>
            <p:nvPr/>
          </p:nvSpPr>
          <p:spPr bwMode="auto">
            <a:xfrm>
              <a:off x="1111" y="2364"/>
              <a:ext cx="544" cy="288"/>
            </a:xfrm>
            <a:prstGeom prst="rect">
              <a:avLst/>
            </a:prstGeom>
            <a:noFill/>
            <a:ln w="9525">
              <a:noFill/>
              <a:miter lim="800000"/>
              <a:headEnd/>
              <a:tailEnd/>
            </a:ln>
          </p:spPr>
          <p:txBody>
            <a:bodyPr>
              <a:spAutoFit/>
            </a:bodyPr>
            <a:lstStyle/>
            <a:p>
              <a:pPr>
                <a:spcBef>
                  <a:spcPct val="50000"/>
                </a:spcBef>
              </a:pPr>
              <a:r>
                <a:rPr lang="en-US" sz="2400" b="0"/>
                <a:t>68.6</a:t>
              </a:r>
            </a:p>
          </p:txBody>
        </p:sp>
      </p:grpSp>
      <p:grpSp>
        <p:nvGrpSpPr>
          <p:cNvPr id="150578" name="Group 50"/>
          <p:cNvGrpSpPr>
            <a:grpSpLocks/>
          </p:cNvGrpSpPr>
          <p:nvPr/>
        </p:nvGrpSpPr>
        <p:grpSpPr bwMode="auto">
          <a:xfrm>
            <a:off x="576263" y="3824288"/>
            <a:ext cx="971550" cy="1069975"/>
            <a:chOff x="408" y="1978"/>
            <a:chExt cx="612" cy="674"/>
          </a:xfrm>
        </p:grpSpPr>
        <p:graphicFrame>
          <p:nvGraphicFramePr>
            <p:cNvPr id="241694" name="Object 30"/>
            <p:cNvGraphicFramePr>
              <a:graphicFrameLocks noChangeAspect="1"/>
            </p:cNvGraphicFramePr>
            <p:nvPr/>
          </p:nvGraphicFramePr>
          <p:xfrm>
            <a:off x="408" y="1978"/>
            <a:ext cx="612" cy="315"/>
          </p:xfrm>
          <a:graphic>
            <a:graphicData uri="http://schemas.openxmlformats.org/presentationml/2006/ole">
              <p:oleObj spid="_x0000_s241694" name="Equation" r:id="rId10" imgW="419040" imgH="215640" progId="">
                <p:embed/>
              </p:oleObj>
            </a:graphicData>
          </a:graphic>
        </p:graphicFrame>
        <p:sp>
          <p:nvSpPr>
            <p:cNvPr id="241695" name="Text Box 35"/>
            <p:cNvSpPr txBox="1">
              <a:spLocks noChangeArrowheads="1"/>
            </p:cNvSpPr>
            <p:nvPr/>
          </p:nvSpPr>
          <p:spPr bwMode="auto">
            <a:xfrm>
              <a:off x="408" y="2364"/>
              <a:ext cx="544" cy="288"/>
            </a:xfrm>
            <a:prstGeom prst="rect">
              <a:avLst/>
            </a:prstGeom>
            <a:noFill/>
            <a:ln w="9525">
              <a:noFill/>
              <a:miter lim="800000"/>
              <a:headEnd/>
              <a:tailEnd/>
            </a:ln>
          </p:spPr>
          <p:txBody>
            <a:bodyPr>
              <a:spAutoFit/>
            </a:bodyPr>
            <a:lstStyle/>
            <a:p>
              <a:pPr>
                <a:spcBef>
                  <a:spcPct val="50000"/>
                </a:spcBef>
              </a:pPr>
              <a:r>
                <a:rPr lang="en-US" sz="2400" b="0"/>
                <a:t>62.8</a:t>
              </a:r>
            </a:p>
          </p:txBody>
        </p:sp>
      </p:grpSp>
      <p:sp>
        <p:nvSpPr>
          <p:cNvPr id="3" name="Text Box 36"/>
          <p:cNvSpPr txBox="1">
            <a:spLocks noChangeArrowheads="1"/>
          </p:cNvSpPr>
          <p:nvPr/>
        </p:nvSpPr>
        <p:spPr bwMode="auto">
          <a:xfrm>
            <a:off x="4284663" y="3141663"/>
            <a:ext cx="863600" cy="457200"/>
          </a:xfrm>
          <a:prstGeom prst="rect">
            <a:avLst/>
          </a:prstGeom>
          <a:noFill/>
          <a:ln w="9525">
            <a:noFill/>
            <a:miter lim="800000"/>
            <a:headEnd/>
            <a:tailEnd/>
          </a:ln>
        </p:spPr>
        <p:txBody>
          <a:bodyPr>
            <a:spAutoFit/>
          </a:bodyPr>
          <a:lstStyle/>
          <a:p>
            <a:pPr>
              <a:spcBef>
                <a:spcPct val="50000"/>
              </a:spcBef>
            </a:pPr>
            <a:r>
              <a:rPr lang="en-US" sz="2400" b="0" dirty="0"/>
              <a:t>0</a:t>
            </a:r>
          </a:p>
        </p:txBody>
      </p:sp>
      <p:sp>
        <p:nvSpPr>
          <p:cNvPr id="150565" name="Text Box 37"/>
          <p:cNvSpPr txBox="1">
            <a:spLocks noChangeArrowheads="1"/>
          </p:cNvSpPr>
          <p:nvPr/>
        </p:nvSpPr>
        <p:spPr bwMode="auto">
          <a:xfrm>
            <a:off x="5436096" y="3140968"/>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6" name="Text Box 38"/>
          <p:cNvSpPr txBox="1">
            <a:spLocks noChangeArrowheads="1"/>
          </p:cNvSpPr>
          <p:nvPr/>
        </p:nvSpPr>
        <p:spPr bwMode="auto">
          <a:xfrm>
            <a:off x="6624638" y="3141663"/>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67" name="Text Box 39"/>
          <p:cNvSpPr txBox="1">
            <a:spLocks noChangeArrowheads="1"/>
          </p:cNvSpPr>
          <p:nvPr/>
        </p:nvSpPr>
        <p:spPr bwMode="auto">
          <a:xfrm>
            <a:off x="7812088" y="3176588"/>
            <a:ext cx="863600" cy="457200"/>
          </a:xfrm>
          <a:prstGeom prst="rect">
            <a:avLst/>
          </a:prstGeom>
          <a:noFill/>
          <a:ln w="9525">
            <a:noFill/>
            <a:miter lim="800000"/>
            <a:headEnd/>
            <a:tailEnd/>
          </a:ln>
        </p:spPr>
        <p:txBody>
          <a:bodyPr>
            <a:spAutoFit/>
          </a:bodyPr>
          <a:lstStyle/>
          <a:p>
            <a:pPr>
              <a:spcBef>
                <a:spcPct val="50000"/>
              </a:spcBef>
            </a:pPr>
            <a:r>
              <a:rPr lang="en-US" sz="2400" b="0" dirty="0"/>
              <a:t>3</a:t>
            </a:r>
          </a:p>
        </p:txBody>
      </p:sp>
      <p:sp>
        <p:nvSpPr>
          <p:cNvPr id="150568" name="Text Box 40"/>
          <p:cNvSpPr txBox="1">
            <a:spLocks noChangeArrowheads="1"/>
          </p:cNvSpPr>
          <p:nvPr/>
        </p:nvSpPr>
        <p:spPr bwMode="auto">
          <a:xfrm>
            <a:off x="3059113" y="3176588"/>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9" name="Text Box 41"/>
          <p:cNvSpPr txBox="1">
            <a:spLocks noChangeArrowheads="1"/>
          </p:cNvSpPr>
          <p:nvPr/>
        </p:nvSpPr>
        <p:spPr bwMode="auto">
          <a:xfrm>
            <a:off x="1908175" y="3176588"/>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70" name="Text Box 42"/>
          <p:cNvSpPr txBox="1">
            <a:spLocks noChangeArrowheads="1"/>
          </p:cNvSpPr>
          <p:nvPr/>
        </p:nvSpPr>
        <p:spPr bwMode="auto">
          <a:xfrm>
            <a:off x="684213" y="3141663"/>
            <a:ext cx="863600" cy="457200"/>
          </a:xfrm>
          <a:prstGeom prst="rect">
            <a:avLst/>
          </a:prstGeom>
          <a:noFill/>
          <a:ln w="9525">
            <a:noFill/>
            <a:miter lim="800000"/>
            <a:headEnd/>
            <a:tailEnd/>
          </a:ln>
        </p:spPr>
        <p:txBody>
          <a:bodyPr>
            <a:spAutoFit/>
          </a:bodyPr>
          <a:lstStyle/>
          <a:p>
            <a:pPr>
              <a:spcBef>
                <a:spcPct val="50000"/>
              </a:spcBef>
            </a:pPr>
            <a:r>
              <a:rPr lang="en-US" sz="2400" b="0" dirty="0"/>
              <a:t>-3</a:t>
            </a:r>
          </a:p>
        </p:txBody>
      </p:sp>
      <p:sp>
        <p:nvSpPr>
          <p:cNvPr id="150580" name="Line 52"/>
          <p:cNvSpPr>
            <a:spLocks noChangeShapeType="1"/>
          </p:cNvSpPr>
          <p:nvPr/>
        </p:nvSpPr>
        <p:spPr bwMode="auto">
          <a:xfrm>
            <a:off x="4392613" y="1916113"/>
            <a:ext cx="0" cy="3492500"/>
          </a:xfrm>
          <a:prstGeom prst="line">
            <a:avLst/>
          </a:prstGeom>
          <a:noFill/>
          <a:ln w="28575">
            <a:solidFill>
              <a:schemeClr val="tx1"/>
            </a:solidFill>
            <a:prstDash val="lgDash"/>
            <a:round/>
            <a:headEnd/>
            <a:tailEnd/>
          </a:ln>
        </p:spPr>
        <p:txBody>
          <a:bodyPr/>
          <a:lstStyle/>
          <a:p>
            <a:endParaRPr lang="en-US"/>
          </a:p>
        </p:txBody>
      </p:sp>
      <p:sp>
        <p:nvSpPr>
          <p:cNvPr id="150581" name="Text Box 53"/>
          <p:cNvSpPr txBox="1">
            <a:spLocks noChangeArrowheads="1"/>
          </p:cNvSpPr>
          <p:nvPr/>
        </p:nvSpPr>
        <p:spPr bwMode="auto">
          <a:xfrm>
            <a:off x="5400675" y="1196975"/>
            <a:ext cx="2555875" cy="779463"/>
          </a:xfrm>
          <a:prstGeom prst="rect">
            <a:avLst/>
          </a:prstGeom>
          <a:noFill/>
          <a:ln w="9525">
            <a:noFill/>
            <a:miter lim="800000"/>
            <a:headEnd/>
            <a:tailEnd/>
          </a:ln>
        </p:spPr>
        <p:txBody>
          <a:bodyPr>
            <a:spAutoFit/>
          </a:bodyPr>
          <a:lstStyle/>
          <a:p>
            <a:pPr>
              <a:spcBef>
                <a:spcPct val="50000"/>
              </a:spcBef>
            </a:pPr>
            <a:r>
              <a:rPr lang="en-US" b="0" dirty="0" err="1" smtClean="0"/>
              <a:t>Bonnie’s</a:t>
            </a:r>
            <a:r>
              <a:rPr lang="en-US" b="0" dirty="0" smtClean="0"/>
              <a:t> </a:t>
            </a:r>
            <a:r>
              <a:rPr lang="en-US" b="0" dirty="0"/>
              <a:t>Score = </a:t>
            </a:r>
            <a:r>
              <a:rPr lang="en-US" b="0" dirty="0" smtClean="0"/>
              <a:t>67</a:t>
            </a:r>
            <a:endParaRPr lang="en-US" b="0" dirty="0"/>
          </a:p>
          <a:p>
            <a:pPr>
              <a:spcBef>
                <a:spcPct val="50000"/>
              </a:spcBef>
            </a:pPr>
            <a:r>
              <a:rPr lang="en-US" b="0" dirty="0" err="1" smtClean="0"/>
              <a:t>Bonnie’s</a:t>
            </a:r>
            <a:r>
              <a:rPr lang="en-US" b="0" dirty="0" smtClean="0"/>
              <a:t> </a:t>
            </a:r>
            <a:r>
              <a:rPr lang="en-US" b="0" dirty="0"/>
              <a:t>z-score = </a:t>
            </a:r>
            <a:r>
              <a:rPr lang="en-US" b="0" dirty="0" smtClean="0"/>
              <a:t>-2.3</a:t>
            </a:r>
            <a:endParaRPr lang="en-US" b="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0572"/>
                                        </p:tgtEl>
                                        <p:attrNameLst>
                                          <p:attrName>style.visibility</p:attrName>
                                        </p:attrNameLst>
                                      </p:cBhvr>
                                      <p:to>
                                        <p:strVal val="visible"/>
                                      </p:to>
                                    </p:set>
                                    <p:animEffect transition="in" filter="blinds(horizontal)">
                                      <p:cBhvr>
                                        <p:cTn id="7" dur="500"/>
                                        <p:tgtEl>
                                          <p:spTgt spid="15057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0573"/>
                                        </p:tgtEl>
                                        <p:attrNameLst>
                                          <p:attrName>style.visibility</p:attrName>
                                        </p:attrNameLst>
                                      </p:cBhvr>
                                      <p:to>
                                        <p:strVal val="visible"/>
                                      </p:to>
                                    </p:set>
                                    <p:animEffect transition="in" filter="blinds(horizontal)">
                                      <p:cBhvr>
                                        <p:cTn id="12" dur="500"/>
                                        <p:tgtEl>
                                          <p:spTgt spid="15057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0574"/>
                                        </p:tgtEl>
                                        <p:attrNameLst>
                                          <p:attrName>style.visibility</p:attrName>
                                        </p:attrNameLst>
                                      </p:cBhvr>
                                      <p:to>
                                        <p:strVal val="visible"/>
                                      </p:to>
                                    </p:set>
                                    <p:animEffect transition="in" filter="blinds(horizontal)">
                                      <p:cBhvr>
                                        <p:cTn id="17" dur="500"/>
                                        <p:tgtEl>
                                          <p:spTgt spid="15057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0575"/>
                                        </p:tgtEl>
                                        <p:attrNameLst>
                                          <p:attrName>style.visibility</p:attrName>
                                        </p:attrNameLst>
                                      </p:cBhvr>
                                      <p:to>
                                        <p:strVal val="visible"/>
                                      </p:to>
                                    </p:set>
                                    <p:animEffect transition="in" filter="blinds(horizontal)">
                                      <p:cBhvr>
                                        <p:cTn id="22" dur="500"/>
                                        <p:tgtEl>
                                          <p:spTgt spid="15057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0576"/>
                                        </p:tgtEl>
                                        <p:attrNameLst>
                                          <p:attrName>style.visibility</p:attrName>
                                        </p:attrNameLst>
                                      </p:cBhvr>
                                      <p:to>
                                        <p:strVal val="visible"/>
                                      </p:to>
                                    </p:set>
                                    <p:animEffect transition="in" filter="blinds(horizontal)">
                                      <p:cBhvr>
                                        <p:cTn id="27" dur="500"/>
                                        <p:tgtEl>
                                          <p:spTgt spid="15057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50577"/>
                                        </p:tgtEl>
                                        <p:attrNameLst>
                                          <p:attrName>style.visibility</p:attrName>
                                        </p:attrNameLst>
                                      </p:cBhvr>
                                      <p:to>
                                        <p:strVal val="visible"/>
                                      </p:to>
                                    </p:set>
                                    <p:animEffect transition="in" filter="blinds(horizontal)">
                                      <p:cBhvr>
                                        <p:cTn id="32" dur="500"/>
                                        <p:tgtEl>
                                          <p:spTgt spid="15057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50578"/>
                                        </p:tgtEl>
                                        <p:attrNameLst>
                                          <p:attrName>style.visibility</p:attrName>
                                        </p:attrNameLst>
                                      </p:cBhvr>
                                      <p:to>
                                        <p:strVal val="visible"/>
                                      </p:to>
                                    </p:set>
                                    <p:animEffect transition="in" filter="blinds(horizontal)">
                                      <p:cBhvr>
                                        <p:cTn id="37" dur="500"/>
                                        <p:tgtEl>
                                          <p:spTgt spid="15057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linds(horizont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0565"/>
                                        </p:tgtEl>
                                        <p:attrNameLst>
                                          <p:attrName>style.visibility</p:attrName>
                                        </p:attrNameLst>
                                      </p:cBhvr>
                                      <p:to>
                                        <p:strVal val="visible"/>
                                      </p:to>
                                    </p:set>
                                    <p:animEffect transition="in" filter="blinds(horizontal)">
                                      <p:cBhvr>
                                        <p:cTn id="47" dur="500"/>
                                        <p:tgtEl>
                                          <p:spTgt spid="15056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0566"/>
                                        </p:tgtEl>
                                        <p:attrNameLst>
                                          <p:attrName>style.visibility</p:attrName>
                                        </p:attrNameLst>
                                      </p:cBhvr>
                                      <p:to>
                                        <p:strVal val="visible"/>
                                      </p:to>
                                    </p:set>
                                    <p:animEffect transition="in" filter="blinds(horizontal)">
                                      <p:cBhvr>
                                        <p:cTn id="52" dur="500"/>
                                        <p:tgtEl>
                                          <p:spTgt spid="15056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50567"/>
                                        </p:tgtEl>
                                        <p:attrNameLst>
                                          <p:attrName>style.visibility</p:attrName>
                                        </p:attrNameLst>
                                      </p:cBhvr>
                                      <p:to>
                                        <p:strVal val="visible"/>
                                      </p:to>
                                    </p:set>
                                    <p:animEffect transition="in" filter="blinds(horizontal)">
                                      <p:cBhvr>
                                        <p:cTn id="57" dur="500"/>
                                        <p:tgtEl>
                                          <p:spTgt spid="15056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50568"/>
                                        </p:tgtEl>
                                        <p:attrNameLst>
                                          <p:attrName>style.visibility</p:attrName>
                                        </p:attrNameLst>
                                      </p:cBhvr>
                                      <p:to>
                                        <p:strVal val="visible"/>
                                      </p:to>
                                    </p:set>
                                    <p:animEffect transition="in" filter="blinds(horizontal)">
                                      <p:cBhvr>
                                        <p:cTn id="62" dur="500"/>
                                        <p:tgtEl>
                                          <p:spTgt spid="150568"/>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50569"/>
                                        </p:tgtEl>
                                        <p:attrNameLst>
                                          <p:attrName>style.visibility</p:attrName>
                                        </p:attrNameLst>
                                      </p:cBhvr>
                                      <p:to>
                                        <p:strVal val="visible"/>
                                      </p:to>
                                    </p:set>
                                    <p:animEffect transition="in" filter="blinds(horizontal)">
                                      <p:cBhvr>
                                        <p:cTn id="67" dur="500"/>
                                        <p:tgtEl>
                                          <p:spTgt spid="150569"/>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50570"/>
                                        </p:tgtEl>
                                        <p:attrNameLst>
                                          <p:attrName>style.visibility</p:attrName>
                                        </p:attrNameLst>
                                      </p:cBhvr>
                                      <p:to>
                                        <p:strVal val="visible"/>
                                      </p:to>
                                    </p:set>
                                    <p:animEffect transition="in" filter="blinds(horizontal)">
                                      <p:cBhvr>
                                        <p:cTn id="72" dur="500"/>
                                        <p:tgtEl>
                                          <p:spTgt spid="150570"/>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150581"/>
                                        </p:tgtEl>
                                        <p:attrNameLst>
                                          <p:attrName>style.visibility</p:attrName>
                                        </p:attrNameLst>
                                      </p:cBhvr>
                                      <p:to>
                                        <p:strVal val="visible"/>
                                      </p:to>
                                    </p:set>
                                    <p:anim calcmode="lin" valueType="num">
                                      <p:cBhvr additive="base">
                                        <p:cTn id="77" dur="500" fill="hold"/>
                                        <p:tgtEl>
                                          <p:spTgt spid="150581"/>
                                        </p:tgtEl>
                                        <p:attrNameLst>
                                          <p:attrName>ppt_x</p:attrName>
                                        </p:attrNameLst>
                                      </p:cBhvr>
                                      <p:tavLst>
                                        <p:tav tm="0">
                                          <p:val>
                                            <p:strVal val="#ppt_x"/>
                                          </p:val>
                                        </p:tav>
                                        <p:tav tm="100000">
                                          <p:val>
                                            <p:strVal val="#ppt_x"/>
                                          </p:val>
                                        </p:tav>
                                      </p:tavLst>
                                    </p:anim>
                                    <p:anim calcmode="lin" valueType="num">
                                      <p:cBhvr additive="base">
                                        <p:cTn id="78" dur="500" fill="hold"/>
                                        <p:tgtEl>
                                          <p:spTgt spid="150581"/>
                                        </p:tgtEl>
                                        <p:attrNameLst>
                                          <p:attrName>ppt_y</p:attrName>
                                        </p:attrNameLst>
                                      </p:cBhvr>
                                      <p:tavLst>
                                        <p:tav tm="0">
                                          <p:val>
                                            <p:strVal val="0-#ppt_h/2"/>
                                          </p:val>
                                        </p:tav>
                                        <p:tav tm="100000">
                                          <p:val>
                                            <p:strVal val="#ppt_y"/>
                                          </p:val>
                                        </p:tav>
                                      </p:tavLst>
                                    </p:anim>
                                  </p:childTnLst>
                                </p:cTn>
                              </p:par>
                              <p:par>
                                <p:cTn id="79" presetID="2" presetClass="entr" presetSubtype="1" fill="hold" grpId="0" nodeType="withEffect">
                                  <p:stCondLst>
                                    <p:cond delay="0"/>
                                  </p:stCondLst>
                                  <p:childTnLst>
                                    <p:set>
                                      <p:cBhvr>
                                        <p:cTn id="80" dur="1" fill="hold">
                                          <p:stCondLst>
                                            <p:cond delay="0"/>
                                          </p:stCondLst>
                                        </p:cTn>
                                        <p:tgtEl>
                                          <p:spTgt spid="150580"/>
                                        </p:tgtEl>
                                        <p:attrNameLst>
                                          <p:attrName>style.visibility</p:attrName>
                                        </p:attrNameLst>
                                      </p:cBhvr>
                                      <p:to>
                                        <p:strVal val="visible"/>
                                      </p:to>
                                    </p:set>
                                    <p:anim calcmode="lin" valueType="num">
                                      <p:cBhvr additive="base">
                                        <p:cTn id="81" dur="500" fill="hold"/>
                                        <p:tgtEl>
                                          <p:spTgt spid="150580"/>
                                        </p:tgtEl>
                                        <p:attrNameLst>
                                          <p:attrName>ppt_x</p:attrName>
                                        </p:attrNameLst>
                                      </p:cBhvr>
                                      <p:tavLst>
                                        <p:tav tm="0">
                                          <p:val>
                                            <p:strVal val="#ppt_x"/>
                                          </p:val>
                                        </p:tav>
                                        <p:tav tm="100000">
                                          <p:val>
                                            <p:strVal val="#ppt_x"/>
                                          </p:val>
                                        </p:tav>
                                      </p:tavLst>
                                    </p:anim>
                                    <p:anim calcmode="lin" valueType="num">
                                      <p:cBhvr additive="base">
                                        <p:cTn id="82" dur="500" fill="hold"/>
                                        <p:tgtEl>
                                          <p:spTgt spid="15058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0565" grpId="0"/>
      <p:bldP spid="150566" grpId="0"/>
      <p:bldP spid="150567" grpId="0"/>
      <p:bldP spid="150568" grpId="0"/>
      <p:bldP spid="150569" grpId="0"/>
      <p:bldP spid="150570" grpId="0"/>
      <p:bldP spid="150580" grpId="0" animBg="1"/>
      <p:bldP spid="15058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ChangeArrowheads="1"/>
          </p:cNvSpPr>
          <p:nvPr>
            <p:ph type="title"/>
          </p:nvPr>
        </p:nvSpPr>
        <p:spPr/>
        <p:txBody>
          <a:bodyPr/>
          <a:lstStyle/>
          <a:p>
            <a:pPr algn="ctr" fontAlgn="auto">
              <a:spcAft>
                <a:spcPts val="0"/>
              </a:spcAft>
              <a:defRPr/>
            </a:pPr>
            <a:r>
              <a:rPr lang="en-US" b="1" dirty="0" smtClean="0">
                <a:solidFill>
                  <a:schemeClr val="tx1"/>
                </a:solidFill>
              </a:rPr>
              <a:t>Z-scores</a:t>
            </a:r>
          </a:p>
        </p:txBody>
      </p:sp>
      <p:sp>
        <p:nvSpPr>
          <p:cNvPr id="136196" name="Text Box 4"/>
          <p:cNvSpPr txBox="1">
            <a:spLocks noChangeArrowheads="1"/>
          </p:cNvSpPr>
          <p:nvPr/>
        </p:nvSpPr>
        <p:spPr bwMode="auto">
          <a:xfrm>
            <a:off x="647700" y="4508500"/>
            <a:ext cx="7704138" cy="946150"/>
          </a:xfrm>
          <a:prstGeom prst="rect">
            <a:avLst/>
          </a:prstGeom>
          <a:noFill/>
          <a:ln w="9525">
            <a:noFill/>
            <a:miter lim="800000"/>
            <a:headEnd/>
            <a:tailEnd/>
          </a:ln>
        </p:spPr>
        <p:txBody>
          <a:bodyPr>
            <a:spAutoFit/>
          </a:bodyPr>
          <a:lstStyle/>
          <a:p>
            <a:pPr>
              <a:spcBef>
                <a:spcPct val="50000"/>
              </a:spcBef>
            </a:pPr>
            <a:r>
              <a:rPr lang="en-US" sz="2800" b="0" dirty="0"/>
              <a:t>The bold score is </a:t>
            </a:r>
            <a:r>
              <a:rPr lang="en-US" sz="2800" b="0" dirty="0" smtClean="0"/>
              <a:t>Ray’s</a:t>
            </a:r>
            <a:r>
              <a:rPr lang="en-US" sz="2800" b="0" dirty="0"/>
              <a:t>.  How did he perform relative to his classmates?</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algebra class.</a:t>
            </a:r>
          </a:p>
        </p:txBody>
      </p:sp>
      <p:sp>
        <p:nvSpPr>
          <p:cNvPr id="6" name="Text Box 6"/>
          <p:cNvSpPr txBox="1">
            <a:spLocks noChangeArrowheads="1"/>
          </p:cNvSpPr>
          <p:nvPr/>
        </p:nvSpPr>
        <p:spPr bwMode="auto">
          <a:xfrm>
            <a:off x="684213" y="2468563"/>
            <a:ext cx="8027987" cy="1160462"/>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84  89  83  79  83  77  73  67  75 </a:t>
            </a:r>
          </a:p>
          <a:p>
            <a:pPr marL="514350" indent="-514350">
              <a:spcBef>
                <a:spcPct val="50000"/>
              </a:spcBef>
            </a:pPr>
            <a:r>
              <a:rPr lang="en-US" sz="2800" b="0" dirty="0"/>
              <a:t>80  78  93  83  77  </a:t>
            </a:r>
            <a:r>
              <a:rPr lang="en-US" sz="2800" dirty="0">
                <a:solidFill>
                  <a:srgbClr val="C00000"/>
                </a:solidFill>
              </a:rPr>
              <a:t>80</a:t>
            </a:r>
            <a:r>
              <a:rPr lang="en-US" sz="2800" b="0" dirty="0"/>
              <a:t>  81  79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6"/>
                                        </p:tgtEl>
                                        <p:attrNameLst>
                                          <p:attrName>style.visibility</p:attrName>
                                        </p:attrNameLst>
                                      </p:cBhvr>
                                      <p:to>
                                        <p:strVal val="visible"/>
                                      </p:to>
                                    </p:set>
                                    <p:animEffect transition="in" filter="dissolve">
                                      <p:cBhvr>
                                        <p:cTn id="12" dur="500"/>
                                        <p:tgtEl>
                                          <p:spTgt spid="13619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8"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ChangeArrowheads="1"/>
          </p:cNvSpPr>
          <p:nvPr>
            <p:ph type="title" idx="4294967295"/>
          </p:nvPr>
        </p:nvSpPr>
        <p:spPr>
          <a:xfrm>
            <a:off x="0" y="188913"/>
            <a:ext cx="8110538" cy="792162"/>
          </a:xfrm>
        </p:spPr>
        <p:txBody>
          <a:bodyPr/>
          <a:lstStyle/>
          <a:p>
            <a:pPr algn="ctr" fontAlgn="auto">
              <a:spcAft>
                <a:spcPts val="0"/>
              </a:spcAft>
              <a:defRPr/>
            </a:pPr>
            <a:r>
              <a:rPr lang="en-US" smtClean="0"/>
              <a:t>Z-scores</a:t>
            </a:r>
          </a:p>
        </p:txBody>
      </p:sp>
      <p:sp>
        <p:nvSpPr>
          <p:cNvPr id="136196" name="Text Box 4"/>
          <p:cNvSpPr txBox="1">
            <a:spLocks noChangeArrowheads="1"/>
          </p:cNvSpPr>
          <p:nvPr/>
        </p:nvSpPr>
        <p:spPr bwMode="auto">
          <a:xfrm>
            <a:off x="688975" y="3860800"/>
            <a:ext cx="7704138" cy="946150"/>
          </a:xfrm>
          <a:prstGeom prst="rect">
            <a:avLst/>
          </a:prstGeom>
          <a:noFill/>
          <a:ln w="9525">
            <a:noFill/>
            <a:miter lim="800000"/>
            <a:headEnd/>
            <a:tailEnd/>
          </a:ln>
        </p:spPr>
        <p:txBody>
          <a:bodyPr>
            <a:spAutoFit/>
          </a:bodyPr>
          <a:lstStyle/>
          <a:p>
            <a:pPr>
              <a:spcBef>
                <a:spcPct val="50000"/>
              </a:spcBef>
            </a:pPr>
            <a:r>
              <a:rPr lang="en-US" sz="2800" b="0" dirty="0"/>
              <a:t>The bold score is </a:t>
            </a:r>
            <a:r>
              <a:rPr lang="en-US" sz="2800" b="0" dirty="0" smtClean="0"/>
              <a:t>Ray’s</a:t>
            </a:r>
            <a:r>
              <a:rPr lang="en-US" sz="2800" b="0" dirty="0"/>
              <a:t>.  How did he perform relative to his classmates?</a:t>
            </a:r>
          </a:p>
        </p:txBody>
      </p:sp>
      <p:sp>
        <p:nvSpPr>
          <p:cNvPr id="136197" name="Text Box 5"/>
          <p:cNvSpPr txBox="1">
            <a:spLocks noChangeArrowheads="1"/>
          </p:cNvSpPr>
          <p:nvPr/>
        </p:nvSpPr>
        <p:spPr bwMode="auto">
          <a:xfrm>
            <a:off x="757238" y="5084763"/>
            <a:ext cx="7164387" cy="946150"/>
          </a:xfrm>
          <a:prstGeom prst="rect">
            <a:avLst/>
          </a:prstGeom>
          <a:noFill/>
          <a:ln w="9525">
            <a:noFill/>
            <a:miter lim="800000"/>
            <a:headEnd/>
            <a:tailEnd/>
          </a:ln>
        </p:spPr>
        <p:txBody>
          <a:bodyPr>
            <a:spAutoFit/>
          </a:bodyPr>
          <a:lstStyle/>
          <a:p>
            <a:pPr>
              <a:spcBef>
                <a:spcPct val="50000"/>
              </a:spcBef>
            </a:pPr>
            <a:r>
              <a:rPr lang="en-US" sz="2800" b="0" dirty="0" smtClean="0">
                <a:solidFill>
                  <a:srgbClr val="C00000"/>
                </a:solidFill>
              </a:rPr>
              <a:t>Ray’s </a:t>
            </a:r>
            <a:r>
              <a:rPr lang="en-US" sz="2800" b="0" dirty="0">
                <a:solidFill>
                  <a:srgbClr val="C00000"/>
                </a:solidFill>
              </a:rPr>
              <a:t>score is </a:t>
            </a:r>
            <a:r>
              <a:rPr lang="en-US" sz="2800" b="0" dirty="0" smtClean="0">
                <a:solidFill>
                  <a:srgbClr val="C00000"/>
                </a:solidFill>
              </a:rPr>
              <a:t>slightly “below </a:t>
            </a:r>
            <a:r>
              <a:rPr lang="en-US" sz="2800" b="0" dirty="0">
                <a:solidFill>
                  <a:srgbClr val="C00000"/>
                </a:solidFill>
              </a:rPr>
              <a:t>average”, but how much </a:t>
            </a:r>
            <a:r>
              <a:rPr lang="en-US" sz="2800" b="0" dirty="0" smtClean="0">
                <a:solidFill>
                  <a:srgbClr val="C00000"/>
                </a:solidFill>
              </a:rPr>
              <a:t>below </a:t>
            </a:r>
            <a:r>
              <a:rPr lang="en-US" sz="2800" b="0" dirty="0">
                <a:solidFill>
                  <a:srgbClr val="C00000"/>
                </a:solidFill>
              </a:rPr>
              <a:t>average is it?</a:t>
            </a:r>
          </a:p>
        </p:txBody>
      </p:sp>
      <p:sp>
        <p:nvSpPr>
          <p:cNvPr id="136198" name="Text Box 6"/>
          <p:cNvSpPr txBox="1">
            <a:spLocks noChangeArrowheads="1"/>
          </p:cNvSpPr>
          <p:nvPr/>
        </p:nvSpPr>
        <p:spPr bwMode="auto">
          <a:xfrm>
            <a:off x="684213" y="1341438"/>
            <a:ext cx="7813675" cy="954087"/>
          </a:xfrm>
          <a:prstGeom prst="rect">
            <a:avLst/>
          </a:prstGeom>
          <a:noFill/>
          <a:ln w="9525">
            <a:noFill/>
            <a:miter lim="800000"/>
            <a:headEnd/>
            <a:tailEnd/>
          </a:ln>
        </p:spPr>
        <p:txBody>
          <a:bodyPr>
            <a:spAutoFit/>
          </a:bodyPr>
          <a:lstStyle/>
          <a:p>
            <a:pPr>
              <a:spcBef>
                <a:spcPct val="50000"/>
              </a:spcBef>
            </a:pPr>
            <a:r>
              <a:rPr lang="en-US" sz="2800" b="0"/>
              <a:t>Here are 18 test scores from Mr. Barnes stat class.</a:t>
            </a:r>
          </a:p>
        </p:txBody>
      </p:sp>
      <p:sp>
        <p:nvSpPr>
          <p:cNvPr id="136199" name="Text Box 7"/>
          <p:cNvSpPr txBox="1">
            <a:spLocks noChangeArrowheads="1"/>
          </p:cNvSpPr>
          <p:nvPr/>
        </p:nvSpPr>
        <p:spPr bwMode="auto">
          <a:xfrm>
            <a:off x="684213" y="2468563"/>
            <a:ext cx="8027987" cy="1816100"/>
          </a:xfrm>
          <a:prstGeom prst="rect">
            <a:avLst/>
          </a:prstGeom>
          <a:noFill/>
          <a:ln w="9525">
            <a:noFill/>
            <a:miter lim="800000"/>
            <a:headEnd/>
            <a:tailEnd/>
          </a:ln>
        </p:spPr>
        <p:txBody>
          <a:bodyPr>
            <a:spAutoFit/>
          </a:bodyPr>
          <a:lstStyle/>
          <a:p>
            <a:pPr marL="514350" indent="-514350">
              <a:spcBef>
                <a:spcPct val="50000"/>
              </a:spcBef>
              <a:buFontTx/>
              <a:buAutoNum type="arabicPlain" startAt="83"/>
            </a:pPr>
            <a:r>
              <a:rPr lang="en-US" sz="2800" b="0" dirty="0"/>
              <a:t> 84  89  83  79  83  77  73  67  75</a:t>
            </a:r>
          </a:p>
          <a:p>
            <a:pPr marL="514350" indent="-514350">
              <a:spcBef>
                <a:spcPct val="50000"/>
              </a:spcBef>
            </a:pPr>
            <a:r>
              <a:rPr lang="en-US" sz="2800" b="0" dirty="0"/>
              <a:t>80  78  93</a:t>
            </a:r>
            <a:r>
              <a:rPr lang="en-US" sz="2800" dirty="0">
                <a:solidFill>
                  <a:srgbClr val="9900CC"/>
                </a:solidFill>
              </a:rPr>
              <a:t>  </a:t>
            </a:r>
            <a:r>
              <a:rPr lang="en-US" sz="2800" b="0" dirty="0"/>
              <a:t>83  77  </a:t>
            </a:r>
            <a:r>
              <a:rPr lang="en-US" sz="2800" dirty="0">
                <a:solidFill>
                  <a:srgbClr val="C00000"/>
                </a:solidFill>
              </a:rPr>
              <a:t>80</a:t>
            </a:r>
            <a:r>
              <a:rPr lang="en-US" sz="2800" b="0" dirty="0"/>
              <a:t>  81  79  </a:t>
            </a:r>
          </a:p>
          <a:p>
            <a:pPr marL="2171700" lvl="4" indent="-342900">
              <a:spcBef>
                <a:spcPct val="50000"/>
              </a:spcBef>
              <a:buFontTx/>
              <a:buAutoNum type="arabicPlain" startAt="79"/>
            </a:pPr>
            <a:endParaRPr lang="en-US" sz="2800" b="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8"/>
                                        </p:tgtEl>
                                        <p:attrNameLst>
                                          <p:attrName>style.visibility</p:attrName>
                                        </p:attrNameLst>
                                      </p:cBhvr>
                                      <p:to>
                                        <p:strVal val="visible"/>
                                      </p:to>
                                    </p:set>
                                    <p:animEffect transition="in" filter="dissolve">
                                      <p:cBhvr>
                                        <p:cTn id="7" dur="500"/>
                                        <p:tgtEl>
                                          <p:spTgt spid="1361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6199"/>
                                        </p:tgtEl>
                                        <p:attrNameLst>
                                          <p:attrName>style.visibility</p:attrName>
                                        </p:attrNameLst>
                                      </p:cBhvr>
                                      <p:to>
                                        <p:strVal val="visible"/>
                                      </p:to>
                                    </p:set>
                                    <p:animEffect transition="in" filter="dissolve">
                                      <p:cBhvr>
                                        <p:cTn id="12" dur="500"/>
                                        <p:tgtEl>
                                          <p:spTgt spid="13619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6196"/>
                                        </p:tgtEl>
                                        <p:attrNameLst>
                                          <p:attrName>style.visibility</p:attrName>
                                        </p:attrNameLst>
                                      </p:cBhvr>
                                      <p:to>
                                        <p:strVal val="visible"/>
                                      </p:to>
                                    </p:set>
                                    <p:animEffect transition="in" filter="dissolve">
                                      <p:cBhvr>
                                        <p:cTn id="17" dur="500"/>
                                        <p:tgtEl>
                                          <p:spTgt spid="13619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6197"/>
                                        </p:tgtEl>
                                        <p:attrNameLst>
                                          <p:attrName>style.visibility</p:attrName>
                                        </p:attrNameLst>
                                      </p:cBhvr>
                                      <p:to>
                                        <p:strVal val="visible"/>
                                      </p:to>
                                    </p:set>
                                    <p:animEffect transition="in" filter="dissolve">
                                      <p:cBhvr>
                                        <p:cTn id="22" dur="500"/>
                                        <p:tgtEl>
                                          <p:spTgt spid="136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P spid="136197" grpId="0"/>
      <p:bldP spid="136198" grpId="0"/>
      <p:bldP spid="13619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2" name="Rectangle 2"/>
          <p:cNvSpPr>
            <a:spLocks noGrp="1" noChangeArrowheads="1"/>
          </p:cNvSpPr>
          <p:nvPr>
            <p:ph type="title" idx="4294967295"/>
          </p:nvPr>
        </p:nvSpPr>
        <p:spPr>
          <a:xfrm>
            <a:off x="539552" y="260648"/>
            <a:ext cx="7359588" cy="1080120"/>
          </a:xfrm>
        </p:spPr>
        <p:txBody>
          <a:bodyPr/>
          <a:lstStyle/>
          <a:p>
            <a:pPr algn="ctr" fontAlgn="auto">
              <a:spcAft>
                <a:spcPts val="0"/>
              </a:spcAft>
              <a:defRPr/>
            </a:pPr>
            <a:r>
              <a:rPr lang="en-US" b="1" dirty="0" smtClean="0"/>
              <a:t>Z-scores</a:t>
            </a:r>
          </a:p>
        </p:txBody>
      </p:sp>
      <p:sp>
        <p:nvSpPr>
          <p:cNvPr id="137220" name="Text Box 4"/>
          <p:cNvSpPr txBox="1">
            <a:spLocks noChangeArrowheads="1"/>
          </p:cNvSpPr>
          <p:nvPr/>
        </p:nvSpPr>
        <p:spPr bwMode="auto">
          <a:xfrm>
            <a:off x="395288" y="1520825"/>
            <a:ext cx="8245475" cy="1373188"/>
          </a:xfrm>
          <a:prstGeom prst="rect">
            <a:avLst/>
          </a:prstGeom>
          <a:noFill/>
          <a:ln w="9525">
            <a:noFill/>
            <a:miter lim="800000"/>
            <a:headEnd/>
            <a:tailEnd/>
          </a:ln>
        </p:spPr>
        <p:txBody>
          <a:bodyPr>
            <a:spAutoFit/>
          </a:bodyPr>
          <a:lstStyle/>
          <a:p>
            <a:pPr>
              <a:spcBef>
                <a:spcPct val="50000"/>
              </a:spcBef>
            </a:pPr>
            <a:r>
              <a:rPr lang="en-US" sz="2800" b="0" dirty="0"/>
              <a:t>If we convert </a:t>
            </a:r>
            <a:r>
              <a:rPr lang="en-US" sz="2800" b="0" dirty="0" smtClean="0"/>
              <a:t>Ray’s </a:t>
            </a:r>
            <a:r>
              <a:rPr lang="en-US" sz="2800" b="0" dirty="0"/>
              <a:t>score to a standardized value, then we can determine how many standard deviations his score is away from the mean.</a:t>
            </a:r>
          </a:p>
        </p:txBody>
      </p:sp>
      <p:sp>
        <p:nvSpPr>
          <p:cNvPr id="137221" name="Text Box 5"/>
          <p:cNvSpPr txBox="1">
            <a:spLocks noChangeArrowheads="1"/>
          </p:cNvSpPr>
          <p:nvPr/>
        </p:nvSpPr>
        <p:spPr bwMode="auto">
          <a:xfrm>
            <a:off x="611188" y="3284538"/>
            <a:ext cx="3816350" cy="2443162"/>
          </a:xfrm>
          <a:prstGeom prst="rect">
            <a:avLst/>
          </a:prstGeom>
          <a:noFill/>
          <a:ln w="9525">
            <a:noFill/>
            <a:miter lim="800000"/>
            <a:headEnd/>
            <a:tailEnd/>
          </a:ln>
        </p:spPr>
        <p:txBody>
          <a:bodyPr>
            <a:spAutoFit/>
          </a:bodyPr>
          <a:lstStyle/>
          <a:p>
            <a:pPr>
              <a:spcBef>
                <a:spcPct val="50000"/>
              </a:spcBef>
            </a:pPr>
            <a:r>
              <a:rPr lang="en-US" sz="2800" b="0" dirty="0"/>
              <a:t>What we need:</a:t>
            </a:r>
          </a:p>
          <a:p>
            <a:pPr>
              <a:spcBef>
                <a:spcPct val="50000"/>
              </a:spcBef>
              <a:buFontTx/>
              <a:buChar char="•"/>
            </a:pPr>
            <a:r>
              <a:rPr lang="en-US" sz="2800" b="0" dirty="0"/>
              <a:t> </a:t>
            </a:r>
            <a:r>
              <a:rPr lang="en-US" sz="2800" b="0" dirty="0" smtClean="0"/>
              <a:t>Ray’s </a:t>
            </a:r>
            <a:r>
              <a:rPr lang="en-US" sz="2800" b="0" dirty="0"/>
              <a:t>score</a:t>
            </a:r>
          </a:p>
          <a:p>
            <a:pPr>
              <a:spcBef>
                <a:spcPct val="50000"/>
              </a:spcBef>
              <a:buFontTx/>
              <a:buChar char="•"/>
            </a:pPr>
            <a:r>
              <a:rPr lang="en-US" sz="2800" b="0" dirty="0"/>
              <a:t> mean of test scores</a:t>
            </a:r>
          </a:p>
          <a:p>
            <a:pPr>
              <a:spcBef>
                <a:spcPct val="50000"/>
              </a:spcBef>
              <a:buFontTx/>
              <a:buChar char="•"/>
            </a:pPr>
            <a:r>
              <a:rPr lang="en-US" sz="2800" b="0" dirty="0"/>
              <a:t> standard deviation</a:t>
            </a:r>
          </a:p>
        </p:txBody>
      </p:sp>
      <p:sp>
        <p:nvSpPr>
          <p:cNvPr id="137226" name="Text Box 10"/>
          <p:cNvSpPr txBox="1">
            <a:spLocks noChangeArrowheads="1"/>
          </p:cNvSpPr>
          <p:nvPr/>
        </p:nvSpPr>
        <p:spPr bwMode="auto">
          <a:xfrm>
            <a:off x="3059832" y="3933056"/>
            <a:ext cx="612775" cy="523875"/>
          </a:xfrm>
          <a:prstGeom prst="rect">
            <a:avLst/>
          </a:prstGeom>
          <a:noFill/>
          <a:ln w="9525">
            <a:noFill/>
            <a:miter lim="800000"/>
            <a:headEnd/>
            <a:tailEnd/>
          </a:ln>
        </p:spPr>
        <p:txBody>
          <a:bodyPr>
            <a:spAutoFit/>
          </a:bodyPr>
          <a:lstStyle/>
          <a:p>
            <a:pPr>
              <a:spcBef>
                <a:spcPct val="50000"/>
              </a:spcBef>
            </a:pPr>
            <a:r>
              <a:rPr lang="en-US" sz="2800" b="0" dirty="0" smtClean="0">
                <a:solidFill>
                  <a:srgbClr val="C00000"/>
                </a:solidFill>
              </a:rPr>
              <a:t>80</a:t>
            </a:r>
            <a:endParaRPr lang="en-US" sz="2800" b="0" dirty="0">
              <a:solidFill>
                <a:srgbClr val="C00000"/>
              </a:solidFill>
            </a:endParaRPr>
          </a:p>
        </p:txBody>
      </p:sp>
      <p:sp>
        <p:nvSpPr>
          <p:cNvPr id="137227" name="Text Box 11"/>
          <p:cNvSpPr txBox="1">
            <a:spLocks noChangeArrowheads="1"/>
          </p:cNvSpPr>
          <p:nvPr/>
        </p:nvSpPr>
        <p:spPr bwMode="auto">
          <a:xfrm>
            <a:off x="4032250" y="4581525"/>
            <a:ext cx="1079500" cy="519113"/>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80.2</a:t>
            </a:r>
          </a:p>
        </p:txBody>
      </p:sp>
      <p:sp>
        <p:nvSpPr>
          <p:cNvPr id="137228" name="Text Box 12"/>
          <p:cNvSpPr txBox="1">
            <a:spLocks noChangeArrowheads="1"/>
          </p:cNvSpPr>
          <p:nvPr/>
        </p:nvSpPr>
        <p:spPr bwMode="auto">
          <a:xfrm>
            <a:off x="3924300" y="5229225"/>
            <a:ext cx="971550" cy="523875"/>
          </a:xfrm>
          <a:prstGeom prst="rect">
            <a:avLst/>
          </a:prstGeom>
          <a:noFill/>
          <a:ln w="9525">
            <a:noFill/>
            <a:miter lim="800000"/>
            <a:headEnd/>
            <a:tailEnd/>
          </a:ln>
        </p:spPr>
        <p:txBody>
          <a:bodyPr>
            <a:spAutoFit/>
          </a:bodyPr>
          <a:lstStyle/>
          <a:p>
            <a:pPr>
              <a:spcBef>
                <a:spcPct val="50000"/>
              </a:spcBef>
            </a:pPr>
            <a:r>
              <a:rPr lang="en-US" sz="2800" b="0" dirty="0">
                <a:solidFill>
                  <a:srgbClr val="C00000"/>
                </a:solidFill>
              </a:rPr>
              <a:t>5.8</a:t>
            </a:r>
          </a:p>
        </p:txBody>
      </p:sp>
      <p:sp>
        <p:nvSpPr>
          <p:cNvPr id="137229" name="Text Box 13"/>
          <p:cNvSpPr txBox="1">
            <a:spLocks noChangeArrowheads="1"/>
          </p:cNvSpPr>
          <p:nvPr/>
        </p:nvSpPr>
        <p:spPr bwMode="auto">
          <a:xfrm>
            <a:off x="7452320" y="4653136"/>
            <a:ext cx="1333500" cy="461665"/>
          </a:xfrm>
          <a:prstGeom prst="rect">
            <a:avLst/>
          </a:prstGeom>
          <a:noFill/>
          <a:ln w="9525">
            <a:noFill/>
            <a:miter lim="800000"/>
            <a:headEnd/>
            <a:tailEnd/>
          </a:ln>
        </p:spPr>
        <p:txBody>
          <a:bodyPr>
            <a:spAutoFit/>
          </a:bodyPr>
          <a:lstStyle/>
          <a:p>
            <a:pPr>
              <a:spcBef>
                <a:spcPct val="50000"/>
              </a:spcBef>
            </a:pPr>
            <a:r>
              <a:rPr lang="en-US" sz="2400" b="0" dirty="0"/>
              <a:t>= </a:t>
            </a:r>
            <a:r>
              <a:rPr lang="en-US" sz="2400" b="0" dirty="0" smtClean="0"/>
              <a:t>-0.03</a:t>
            </a:r>
            <a:endParaRPr lang="en-US" sz="2400" b="0" dirty="0"/>
          </a:p>
        </p:txBody>
      </p:sp>
      <p:sp>
        <p:nvSpPr>
          <p:cNvPr id="137230" name="Text Box 14"/>
          <p:cNvSpPr txBox="1">
            <a:spLocks noChangeArrowheads="1"/>
          </p:cNvSpPr>
          <p:nvPr/>
        </p:nvSpPr>
        <p:spPr bwMode="auto">
          <a:xfrm>
            <a:off x="647700" y="5876925"/>
            <a:ext cx="7632700" cy="830263"/>
          </a:xfrm>
          <a:prstGeom prst="rect">
            <a:avLst/>
          </a:prstGeom>
          <a:noFill/>
          <a:ln w="9525">
            <a:noFill/>
            <a:miter lim="800000"/>
            <a:headEnd/>
            <a:tailEnd/>
          </a:ln>
        </p:spPr>
        <p:txBody>
          <a:bodyPr>
            <a:spAutoFit/>
          </a:bodyPr>
          <a:lstStyle/>
          <a:p>
            <a:pPr>
              <a:spcBef>
                <a:spcPct val="50000"/>
              </a:spcBef>
            </a:pPr>
            <a:r>
              <a:rPr lang="en-US" sz="2400" b="0" dirty="0">
                <a:solidFill>
                  <a:srgbClr val="C00000"/>
                </a:solidFill>
              </a:rPr>
              <a:t>Therefore, </a:t>
            </a:r>
            <a:r>
              <a:rPr lang="en-US" sz="2400" b="0" dirty="0" smtClean="0">
                <a:solidFill>
                  <a:srgbClr val="C00000"/>
                </a:solidFill>
              </a:rPr>
              <a:t>Ray’s </a:t>
            </a:r>
            <a:r>
              <a:rPr lang="en-US" sz="2400" b="0" dirty="0">
                <a:solidFill>
                  <a:srgbClr val="C00000"/>
                </a:solidFill>
              </a:rPr>
              <a:t>standardized test score is </a:t>
            </a:r>
            <a:r>
              <a:rPr lang="en-US" sz="2400" b="0" dirty="0" smtClean="0">
                <a:solidFill>
                  <a:srgbClr val="C00000"/>
                </a:solidFill>
              </a:rPr>
              <a:t>-0.03,   slightly below </a:t>
            </a:r>
            <a:r>
              <a:rPr lang="en-US" sz="2400" b="0" dirty="0">
                <a:solidFill>
                  <a:srgbClr val="C00000"/>
                </a:solidFill>
              </a:rPr>
              <a:t>the class mean.</a:t>
            </a:r>
          </a:p>
        </p:txBody>
      </p:sp>
      <p:graphicFrame>
        <p:nvGraphicFramePr>
          <p:cNvPr id="137231" name="Object 10"/>
          <p:cNvGraphicFramePr>
            <a:graphicFrameLocks noChangeAspect="1"/>
          </p:cNvGraphicFramePr>
          <p:nvPr/>
        </p:nvGraphicFramePr>
        <p:xfrm>
          <a:off x="6227763" y="3176588"/>
          <a:ext cx="1250950" cy="1123950"/>
        </p:xfrm>
        <a:graphic>
          <a:graphicData uri="http://schemas.openxmlformats.org/presentationml/2006/ole">
            <p:oleObj spid="_x0000_s239626" name="Equation" r:id="rId4" imgW="495000" imgH="444240" progId="">
              <p:embed/>
            </p:oleObj>
          </a:graphicData>
        </a:graphic>
      </p:graphicFrame>
      <p:sp>
        <p:nvSpPr>
          <p:cNvPr id="239627" name="Text Box 27"/>
          <p:cNvSpPr txBox="1">
            <a:spLocks noChangeArrowheads="1"/>
          </p:cNvSpPr>
          <p:nvPr/>
        </p:nvSpPr>
        <p:spPr bwMode="auto">
          <a:xfrm>
            <a:off x="6119813" y="4473575"/>
            <a:ext cx="1389062" cy="366713"/>
          </a:xfrm>
          <a:prstGeom prst="rect">
            <a:avLst/>
          </a:prstGeom>
          <a:noFill/>
          <a:ln w="9525">
            <a:noFill/>
            <a:miter lim="800000"/>
            <a:headEnd/>
            <a:tailEnd/>
          </a:ln>
        </p:spPr>
        <p:txBody>
          <a:bodyPr>
            <a:spAutoFit/>
          </a:bodyPr>
          <a:lstStyle/>
          <a:p>
            <a:endParaRPr lang="en-US"/>
          </a:p>
        </p:txBody>
      </p:sp>
      <p:sp>
        <p:nvSpPr>
          <p:cNvPr id="239628" name="Text Box 28"/>
          <p:cNvSpPr txBox="1">
            <a:spLocks noChangeArrowheads="1"/>
          </p:cNvSpPr>
          <p:nvPr/>
        </p:nvSpPr>
        <p:spPr bwMode="auto">
          <a:xfrm>
            <a:off x="5976156" y="4617132"/>
            <a:ext cx="1584325" cy="641350"/>
          </a:xfrm>
          <a:prstGeom prst="rect">
            <a:avLst/>
          </a:prstGeom>
          <a:noFill/>
          <a:ln w="9525">
            <a:noFill/>
            <a:miter lim="800000"/>
            <a:headEnd/>
            <a:tailEnd/>
          </a:ln>
        </p:spPr>
        <p:txBody>
          <a:bodyPr>
            <a:spAutoFit/>
          </a:bodyPr>
          <a:lstStyle/>
          <a:p>
            <a:r>
              <a:rPr lang="en-US" dirty="0"/>
              <a:t>     </a:t>
            </a:r>
            <a:r>
              <a:rPr lang="en-US" u="sng" dirty="0" smtClean="0"/>
              <a:t>80 </a:t>
            </a:r>
            <a:r>
              <a:rPr lang="en-US" u="sng" dirty="0"/>
              <a:t>– 80.2</a:t>
            </a:r>
            <a:endParaRPr lang="en-US" dirty="0"/>
          </a:p>
          <a:p>
            <a:r>
              <a:rPr lang="en-US" dirty="0"/>
              <a:t>           5.8</a:t>
            </a:r>
          </a:p>
        </p:txBody>
      </p:sp>
      <p:sp>
        <p:nvSpPr>
          <p:cNvPr id="239629" name="Text Box 29"/>
          <p:cNvSpPr txBox="1">
            <a:spLocks noChangeArrowheads="1"/>
          </p:cNvSpPr>
          <p:nvPr/>
        </p:nvSpPr>
        <p:spPr bwMode="auto">
          <a:xfrm>
            <a:off x="5724525" y="4760913"/>
            <a:ext cx="504825" cy="366712"/>
          </a:xfrm>
          <a:prstGeom prst="rect">
            <a:avLst/>
          </a:prstGeom>
          <a:noFill/>
          <a:ln w="9525">
            <a:noFill/>
            <a:miter lim="800000"/>
            <a:headEnd/>
            <a:tailEnd/>
          </a:ln>
        </p:spPr>
        <p:txBody>
          <a:bodyPr>
            <a:spAutoFit/>
          </a:bodyPr>
          <a:lstStyle/>
          <a:p>
            <a:r>
              <a:rPr lang="en-US"/>
              <a:t>Z=</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7220"/>
                                        </p:tgtEl>
                                        <p:attrNameLst>
                                          <p:attrName>style.visibility</p:attrName>
                                        </p:attrNameLst>
                                      </p:cBhvr>
                                      <p:to>
                                        <p:strVal val="visible"/>
                                      </p:to>
                                    </p:set>
                                    <p:animEffect transition="in" filter="dissolve">
                                      <p:cBhvr>
                                        <p:cTn id="7" dur="500"/>
                                        <p:tgtEl>
                                          <p:spTgt spid="1372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7221"/>
                                        </p:tgtEl>
                                        <p:attrNameLst>
                                          <p:attrName>style.visibility</p:attrName>
                                        </p:attrNameLst>
                                      </p:cBhvr>
                                      <p:to>
                                        <p:strVal val="visible"/>
                                      </p:to>
                                    </p:set>
                                    <p:animEffect transition="in" filter="dissolve">
                                      <p:cBhvr>
                                        <p:cTn id="12" dur="500"/>
                                        <p:tgtEl>
                                          <p:spTgt spid="1372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7226"/>
                                        </p:tgtEl>
                                        <p:attrNameLst>
                                          <p:attrName>style.visibility</p:attrName>
                                        </p:attrNameLst>
                                      </p:cBhvr>
                                      <p:to>
                                        <p:strVal val="visible"/>
                                      </p:to>
                                    </p:set>
                                    <p:animEffect transition="in" filter="dissolve">
                                      <p:cBhvr>
                                        <p:cTn id="17" dur="500"/>
                                        <p:tgtEl>
                                          <p:spTgt spid="13722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7227"/>
                                        </p:tgtEl>
                                        <p:attrNameLst>
                                          <p:attrName>style.visibility</p:attrName>
                                        </p:attrNameLst>
                                      </p:cBhvr>
                                      <p:to>
                                        <p:strVal val="visible"/>
                                      </p:to>
                                    </p:set>
                                    <p:animEffect transition="in" filter="dissolve">
                                      <p:cBhvr>
                                        <p:cTn id="22" dur="500"/>
                                        <p:tgtEl>
                                          <p:spTgt spid="13722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7228"/>
                                        </p:tgtEl>
                                        <p:attrNameLst>
                                          <p:attrName>style.visibility</p:attrName>
                                        </p:attrNameLst>
                                      </p:cBhvr>
                                      <p:to>
                                        <p:strVal val="visible"/>
                                      </p:to>
                                    </p:set>
                                    <p:animEffect transition="in" filter="dissolve">
                                      <p:cBhvr>
                                        <p:cTn id="27" dur="500"/>
                                        <p:tgtEl>
                                          <p:spTgt spid="13722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7229"/>
                                        </p:tgtEl>
                                        <p:attrNameLst>
                                          <p:attrName>style.visibility</p:attrName>
                                        </p:attrNameLst>
                                      </p:cBhvr>
                                      <p:to>
                                        <p:strVal val="visible"/>
                                      </p:to>
                                    </p:set>
                                    <p:animEffect transition="in" filter="dissolve">
                                      <p:cBhvr>
                                        <p:cTn id="32" dur="500"/>
                                        <p:tgtEl>
                                          <p:spTgt spid="13722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7230"/>
                                        </p:tgtEl>
                                        <p:attrNameLst>
                                          <p:attrName>style.visibility</p:attrName>
                                        </p:attrNameLst>
                                      </p:cBhvr>
                                      <p:to>
                                        <p:strVal val="visible"/>
                                      </p:to>
                                    </p:set>
                                    <p:animEffect transition="in" filter="dissolve">
                                      <p:cBhvr>
                                        <p:cTn id="37" dur="500"/>
                                        <p:tgtEl>
                                          <p:spTgt spid="137230"/>
                                        </p:tgtEl>
                                      </p:cBhvr>
                                    </p:animEffect>
                                  </p:childTnLst>
                                </p:cTn>
                              </p:par>
                              <p:par>
                                <p:cTn id="38" presetID="9" presetClass="entr" presetSubtype="0" fill="hold" nodeType="withEffect">
                                  <p:stCondLst>
                                    <p:cond delay="0"/>
                                  </p:stCondLst>
                                  <p:childTnLst>
                                    <p:set>
                                      <p:cBhvr>
                                        <p:cTn id="39" dur="1" fill="hold">
                                          <p:stCondLst>
                                            <p:cond delay="0"/>
                                          </p:stCondLst>
                                        </p:cTn>
                                        <p:tgtEl>
                                          <p:spTgt spid="137231"/>
                                        </p:tgtEl>
                                        <p:attrNameLst>
                                          <p:attrName>style.visibility</p:attrName>
                                        </p:attrNameLst>
                                      </p:cBhvr>
                                      <p:to>
                                        <p:strVal val="visible"/>
                                      </p:to>
                                    </p:set>
                                    <p:animEffect transition="in" filter="dissolve">
                                      <p:cBhvr>
                                        <p:cTn id="40" dur="500"/>
                                        <p:tgtEl>
                                          <p:spTgt spid="137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0" grpId="0"/>
      <p:bldP spid="137221" grpId="0"/>
      <p:bldP spid="137226" grpId="0"/>
      <p:bldP spid="137227" grpId="0"/>
      <p:bldP spid="137228" grpId="0"/>
      <p:bldP spid="137229" grpId="0"/>
      <p:bldP spid="1372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56" name="Rectangle 28"/>
          <p:cNvSpPr>
            <a:spLocks noGrp="1" noChangeArrowheads="1"/>
          </p:cNvSpPr>
          <p:nvPr>
            <p:ph type="title" sz="quarter"/>
          </p:nvPr>
        </p:nvSpPr>
        <p:spPr>
          <a:xfrm>
            <a:off x="457200" y="188913"/>
            <a:ext cx="8110538" cy="792162"/>
          </a:xfrm>
        </p:spPr>
        <p:txBody>
          <a:bodyPr/>
          <a:lstStyle/>
          <a:p>
            <a:pPr algn="ctr" fontAlgn="auto">
              <a:spcAft>
                <a:spcPts val="0"/>
              </a:spcAft>
              <a:defRPr/>
            </a:pPr>
            <a:r>
              <a:rPr lang="en-US" b="1" dirty="0" smtClean="0"/>
              <a:t>Z-score Number Line</a:t>
            </a:r>
          </a:p>
        </p:txBody>
      </p:sp>
      <p:sp>
        <p:nvSpPr>
          <p:cNvPr id="243715" name="Line 4"/>
          <p:cNvSpPr>
            <a:spLocks noChangeShapeType="1"/>
          </p:cNvSpPr>
          <p:nvPr/>
        </p:nvSpPr>
        <p:spPr bwMode="auto">
          <a:xfrm>
            <a:off x="431800" y="2960688"/>
            <a:ext cx="8245475" cy="0"/>
          </a:xfrm>
          <a:prstGeom prst="line">
            <a:avLst/>
          </a:prstGeom>
          <a:noFill/>
          <a:ln w="28575">
            <a:solidFill>
              <a:schemeClr val="tx1"/>
            </a:solidFill>
            <a:round/>
            <a:headEnd/>
            <a:tailEnd/>
          </a:ln>
        </p:spPr>
        <p:txBody>
          <a:bodyPr/>
          <a:lstStyle/>
          <a:p>
            <a:endParaRPr lang="en-US"/>
          </a:p>
        </p:txBody>
      </p:sp>
      <p:sp>
        <p:nvSpPr>
          <p:cNvPr id="243716" name="Line 6"/>
          <p:cNvSpPr>
            <a:spLocks noChangeShapeType="1"/>
          </p:cNvSpPr>
          <p:nvPr/>
        </p:nvSpPr>
        <p:spPr bwMode="auto">
          <a:xfrm>
            <a:off x="4392613" y="2708275"/>
            <a:ext cx="0" cy="431800"/>
          </a:xfrm>
          <a:prstGeom prst="line">
            <a:avLst/>
          </a:prstGeom>
          <a:noFill/>
          <a:ln w="28575">
            <a:solidFill>
              <a:schemeClr val="tx1"/>
            </a:solidFill>
            <a:round/>
            <a:headEnd/>
            <a:tailEnd/>
          </a:ln>
        </p:spPr>
        <p:txBody>
          <a:bodyPr/>
          <a:lstStyle/>
          <a:p>
            <a:endParaRPr lang="en-US"/>
          </a:p>
        </p:txBody>
      </p:sp>
      <p:sp>
        <p:nvSpPr>
          <p:cNvPr id="243717" name="Line 7"/>
          <p:cNvSpPr>
            <a:spLocks noChangeShapeType="1"/>
          </p:cNvSpPr>
          <p:nvPr/>
        </p:nvSpPr>
        <p:spPr bwMode="auto">
          <a:xfrm>
            <a:off x="5580063" y="2708275"/>
            <a:ext cx="0" cy="431800"/>
          </a:xfrm>
          <a:prstGeom prst="line">
            <a:avLst/>
          </a:prstGeom>
          <a:noFill/>
          <a:ln w="28575">
            <a:solidFill>
              <a:schemeClr val="tx1"/>
            </a:solidFill>
            <a:round/>
            <a:headEnd/>
            <a:tailEnd/>
          </a:ln>
        </p:spPr>
        <p:txBody>
          <a:bodyPr/>
          <a:lstStyle/>
          <a:p>
            <a:endParaRPr lang="en-US"/>
          </a:p>
        </p:txBody>
      </p:sp>
      <p:sp>
        <p:nvSpPr>
          <p:cNvPr id="243718" name="Line 8"/>
          <p:cNvSpPr>
            <a:spLocks noChangeShapeType="1"/>
          </p:cNvSpPr>
          <p:nvPr/>
        </p:nvSpPr>
        <p:spPr bwMode="auto">
          <a:xfrm>
            <a:off x="6767513" y="2708275"/>
            <a:ext cx="0" cy="431800"/>
          </a:xfrm>
          <a:prstGeom prst="line">
            <a:avLst/>
          </a:prstGeom>
          <a:noFill/>
          <a:ln w="28575">
            <a:solidFill>
              <a:schemeClr val="tx1"/>
            </a:solidFill>
            <a:round/>
            <a:headEnd/>
            <a:tailEnd/>
          </a:ln>
        </p:spPr>
        <p:txBody>
          <a:bodyPr/>
          <a:lstStyle/>
          <a:p>
            <a:endParaRPr lang="en-US"/>
          </a:p>
        </p:txBody>
      </p:sp>
      <p:sp>
        <p:nvSpPr>
          <p:cNvPr id="243719" name="Line 9"/>
          <p:cNvSpPr>
            <a:spLocks noChangeShapeType="1"/>
          </p:cNvSpPr>
          <p:nvPr/>
        </p:nvSpPr>
        <p:spPr bwMode="auto">
          <a:xfrm>
            <a:off x="7956550" y="2708275"/>
            <a:ext cx="0" cy="431800"/>
          </a:xfrm>
          <a:prstGeom prst="line">
            <a:avLst/>
          </a:prstGeom>
          <a:noFill/>
          <a:ln w="28575">
            <a:solidFill>
              <a:schemeClr val="tx1"/>
            </a:solidFill>
            <a:round/>
            <a:headEnd/>
            <a:tailEnd/>
          </a:ln>
        </p:spPr>
        <p:txBody>
          <a:bodyPr/>
          <a:lstStyle/>
          <a:p>
            <a:endParaRPr lang="en-US"/>
          </a:p>
        </p:txBody>
      </p:sp>
      <p:sp>
        <p:nvSpPr>
          <p:cNvPr id="243720" name="Line 10"/>
          <p:cNvSpPr>
            <a:spLocks noChangeShapeType="1"/>
          </p:cNvSpPr>
          <p:nvPr/>
        </p:nvSpPr>
        <p:spPr bwMode="auto">
          <a:xfrm>
            <a:off x="936625" y="2708275"/>
            <a:ext cx="0" cy="431800"/>
          </a:xfrm>
          <a:prstGeom prst="line">
            <a:avLst/>
          </a:prstGeom>
          <a:noFill/>
          <a:ln w="28575">
            <a:solidFill>
              <a:schemeClr val="tx1"/>
            </a:solidFill>
            <a:round/>
            <a:headEnd/>
            <a:tailEnd/>
          </a:ln>
        </p:spPr>
        <p:txBody>
          <a:bodyPr/>
          <a:lstStyle/>
          <a:p>
            <a:endParaRPr lang="en-US"/>
          </a:p>
        </p:txBody>
      </p:sp>
      <p:sp>
        <p:nvSpPr>
          <p:cNvPr id="243721" name="Line 11"/>
          <p:cNvSpPr>
            <a:spLocks noChangeShapeType="1"/>
          </p:cNvSpPr>
          <p:nvPr/>
        </p:nvSpPr>
        <p:spPr bwMode="auto">
          <a:xfrm>
            <a:off x="2124075" y="2708275"/>
            <a:ext cx="0" cy="431800"/>
          </a:xfrm>
          <a:prstGeom prst="line">
            <a:avLst/>
          </a:prstGeom>
          <a:noFill/>
          <a:ln w="28575">
            <a:solidFill>
              <a:schemeClr val="tx1"/>
            </a:solidFill>
            <a:round/>
            <a:headEnd/>
            <a:tailEnd/>
          </a:ln>
        </p:spPr>
        <p:txBody>
          <a:bodyPr/>
          <a:lstStyle/>
          <a:p>
            <a:endParaRPr lang="en-US"/>
          </a:p>
        </p:txBody>
      </p:sp>
      <p:sp>
        <p:nvSpPr>
          <p:cNvPr id="243722" name="Line 12"/>
          <p:cNvSpPr>
            <a:spLocks noChangeShapeType="1"/>
          </p:cNvSpPr>
          <p:nvPr/>
        </p:nvSpPr>
        <p:spPr bwMode="auto">
          <a:xfrm>
            <a:off x="3313113" y="2708275"/>
            <a:ext cx="0" cy="431800"/>
          </a:xfrm>
          <a:prstGeom prst="line">
            <a:avLst/>
          </a:prstGeom>
          <a:noFill/>
          <a:ln w="28575">
            <a:solidFill>
              <a:schemeClr val="tx1"/>
            </a:solidFill>
            <a:round/>
            <a:headEnd/>
            <a:tailEnd/>
          </a:ln>
        </p:spPr>
        <p:txBody>
          <a:bodyPr/>
          <a:lstStyle/>
          <a:p>
            <a:endParaRPr lang="en-US"/>
          </a:p>
        </p:txBody>
      </p:sp>
      <p:grpSp>
        <p:nvGrpSpPr>
          <p:cNvPr id="150572" name="Group 44"/>
          <p:cNvGrpSpPr>
            <a:grpSpLocks/>
          </p:cNvGrpSpPr>
          <p:nvPr/>
        </p:nvGrpSpPr>
        <p:grpSpPr bwMode="auto">
          <a:xfrm>
            <a:off x="4319588" y="3824288"/>
            <a:ext cx="863600" cy="1069975"/>
            <a:chOff x="2631" y="1978"/>
            <a:chExt cx="544" cy="674"/>
          </a:xfrm>
        </p:grpSpPr>
        <p:sp>
          <p:nvSpPr>
            <p:cNvPr id="243724" name="Text Box 13"/>
            <p:cNvSpPr txBox="1">
              <a:spLocks noChangeArrowheads="1"/>
            </p:cNvSpPr>
            <p:nvPr/>
          </p:nvSpPr>
          <p:spPr bwMode="auto">
            <a:xfrm>
              <a:off x="2631" y="2364"/>
              <a:ext cx="544" cy="288"/>
            </a:xfrm>
            <a:prstGeom prst="rect">
              <a:avLst/>
            </a:prstGeom>
            <a:noFill/>
            <a:ln w="9525">
              <a:noFill/>
              <a:miter lim="800000"/>
              <a:headEnd/>
              <a:tailEnd/>
            </a:ln>
          </p:spPr>
          <p:txBody>
            <a:bodyPr>
              <a:spAutoFit/>
            </a:bodyPr>
            <a:lstStyle/>
            <a:p>
              <a:pPr>
                <a:spcBef>
                  <a:spcPct val="50000"/>
                </a:spcBef>
              </a:pPr>
              <a:r>
                <a:rPr lang="en-US" sz="2400" b="0"/>
                <a:t>80.2</a:t>
              </a:r>
            </a:p>
          </p:txBody>
        </p:sp>
        <p:graphicFrame>
          <p:nvGraphicFramePr>
            <p:cNvPr id="243725" name="Object 13"/>
            <p:cNvGraphicFramePr>
              <a:graphicFrameLocks noChangeAspect="1"/>
            </p:cNvGraphicFramePr>
            <p:nvPr/>
          </p:nvGraphicFramePr>
          <p:xfrm>
            <a:off x="2676" y="1978"/>
            <a:ext cx="269" cy="318"/>
          </p:xfrm>
          <a:graphic>
            <a:graphicData uri="http://schemas.openxmlformats.org/presentationml/2006/ole">
              <p:oleObj spid="_x0000_s243725" name="Equation" r:id="rId4" imgW="126720" imgH="215640" progId="">
                <p:embed/>
              </p:oleObj>
            </a:graphicData>
          </a:graphic>
        </p:graphicFrame>
      </p:grpSp>
      <p:grpSp>
        <p:nvGrpSpPr>
          <p:cNvPr id="150573" name="Group 45"/>
          <p:cNvGrpSpPr>
            <a:grpSpLocks/>
          </p:cNvGrpSpPr>
          <p:nvPr/>
        </p:nvGrpSpPr>
        <p:grpSpPr bwMode="auto">
          <a:xfrm>
            <a:off x="5219700" y="3824288"/>
            <a:ext cx="900113" cy="1069975"/>
            <a:chOff x="3288" y="1978"/>
            <a:chExt cx="567" cy="674"/>
          </a:xfrm>
        </p:grpSpPr>
        <p:graphicFrame>
          <p:nvGraphicFramePr>
            <p:cNvPr id="243727" name="Object 15"/>
            <p:cNvGraphicFramePr>
              <a:graphicFrameLocks noChangeAspect="1"/>
            </p:cNvGraphicFramePr>
            <p:nvPr/>
          </p:nvGraphicFramePr>
          <p:xfrm>
            <a:off x="3288" y="1978"/>
            <a:ext cx="522" cy="317"/>
          </p:xfrm>
          <a:graphic>
            <a:graphicData uri="http://schemas.openxmlformats.org/presentationml/2006/ole">
              <p:oleObj spid="_x0000_s243727" name="Equation" r:id="rId5" imgW="355320" imgH="215640" progId="">
                <p:embed/>
              </p:oleObj>
            </a:graphicData>
          </a:graphic>
        </p:graphicFrame>
        <p:sp>
          <p:nvSpPr>
            <p:cNvPr id="243728" name="Text Box 30"/>
            <p:cNvSpPr txBox="1">
              <a:spLocks noChangeArrowheads="1"/>
            </p:cNvSpPr>
            <p:nvPr/>
          </p:nvSpPr>
          <p:spPr bwMode="auto">
            <a:xfrm>
              <a:off x="3311" y="2364"/>
              <a:ext cx="544" cy="288"/>
            </a:xfrm>
            <a:prstGeom prst="rect">
              <a:avLst/>
            </a:prstGeom>
            <a:noFill/>
            <a:ln w="9525">
              <a:noFill/>
              <a:miter lim="800000"/>
              <a:headEnd/>
              <a:tailEnd/>
            </a:ln>
          </p:spPr>
          <p:txBody>
            <a:bodyPr>
              <a:spAutoFit/>
            </a:bodyPr>
            <a:lstStyle/>
            <a:p>
              <a:pPr>
                <a:spcBef>
                  <a:spcPct val="50000"/>
                </a:spcBef>
              </a:pPr>
              <a:r>
                <a:rPr lang="en-US" sz="2400" b="0"/>
                <a:t>86.0</a:t>
              </a:r>
            </a:p>
          </p:txBody>
        </p:sp>
      </p:grpSp>
      <p:grpSp>
        <p:nvGrpSpPr>
          <p:cNvPr id="150574" name="Group 46"/>
          <p:cNvGrpSpPr>
            <a:grpSpLocks/>
          </p:cNvGrpSpPr>
          <p:nvPr/>
        </p:nvGrpSpPr>
        <p:grpSpPr bwMode="auto">
          <a:xfrm>
            <a:off x="6300788" y="3824288"/>
            <a:ext cx="1042987" cy="1069975"/>
            <a:chOff x="3969" y="1978"/>
            <a:chExt cx="657" cy="674"/>
          </a:xfrm>
        </p:grpSpPr>
        <p:graphicFrame>
          <p:nvGraphicFramePr>
            <p:cNvPr id="243730" name="Object 18"/>
            <p:cNvGraphicFramePr>
              <a:graphicFrameLocks noChangeAspect="1"/>
            </p:cNvGraphicFramePr>
            <p:nvPr/>
          </p:nvGraphicFramePr>
          <p:xfrm>
            <a:off x="3969" y="1978"/>
            <a:ext cx="635" cy="318"/>
          </p:xfrm>
          <a:graphic>
            <a:graphicData uri="http://schemas.openxmlformats.org/presentationml/2006/ole">
              <p:oleObj spid="_x0000_s243730" name="Equation" r:id="rId6" imgW="431640" imgH="215640" progId="">
                <p:embed/>
              </p:oleObj>
            </a:graphicData>
          </a:graphic>
        </p:graphicFrame>
        <p:sp>
          <p:nvSpPr>
            <p:cNvPr id="243731" name="Text Box 31"/>
            <p:cNvSpPr txBox="1">
              <a:spLocks noChangeArrowheads="1"/>
            </p:cNvSpPr>
            <p:nvPr/>
          </p:nvSpPr>
          <p:spPr bwMode="auto">
            <a:xfrm>
              <a:off x="4082" y="2364"/>
              <a:ext cx="544" cy="288"/>
            </a:xfrm>
            <a:prstGeom prst="rect">
              <a:avLst/>
            </a:prstGeom>
            <a:noFill/>
            <a:ln w="9525">
              <a:noFill/>
              <a:miter lim="800000"/>
              <a:headEnd/>
              <a:tailEnd/>
            </a:ln>
          </p:spPr>
          <p:txBody>
            <a:bodyPr>
              <a:spAutoFit/>
            </a:bodyPr>
            <a:lstStyle/>
            <a:p>
              <a:pPr>
                <a:spcBef>
                  <a:spcPct val="50000"/>
                </a:spcBef>
              </a:pPr>
              <a:r>
                <a:rPr lang="en-US" sz="2400" b="0"/>
                <a:t>91.8</a:t>
              </a:r>
            </a:p>
          </p:txBody>
        </p:sp>
      </p:grpSp>
      <p:grpSp>
        <p:nvGrpSpPr>
          <p:cNvPr id="150575" name="Group 47"/>
          <p:cNvGrpSpPr>
            <a:grpSpLocks/>
          </p:cNvGrpSpPr>
          <p:nvPr/>
        </p:nvGrpSpPr>
        <p:grpSpPr bwMode="auto">
          <a:xfrm>
            <a:off x="7596188" y="3789363"/>
            <a:ext cx="1008062" cy="1069975"/>
            <a:chOff x="4785" y="1978"/>
            <a:chExt cx="635" cy="674"/>
          </a:xfrm>
        </p:grpSpPr>
        <p:graphicFrame>
          <p:nvGraphicFramePr>
            <p:cNvPr id="243733" name="Object 21"/>
            <p:cNvGraphicFramePr>
              <a:graphicFrameLocks noChangeAspect="1"/>
            </p:cNvGraphicFramePr>
            <p:nvPr/>
          </p:nvGraphicFramePr>
          <p:xfrm>
            <a:off x="4785" y="1978"/>
            <a:ext cx="635" cy="318"/>
          </p:xfrm>
          <a:graphic>
            <a:graphicData uri="http://schemas.openxmlformats.org/presentationml/2006/ole">
              <p:oleObj spid="_x0000_s243733" name="Equation" r:id="rId7" imgW="431640" imgH="215640" progId="">
                <p:embed/>
              </p:oleObj>
            </a:graphicData>
          </a:graphic>
        </p:graphicFrame>
        <p:sp>
          <p:nvSpPr>
            <p:cNvPr id="243734" name="Text Box 32"/>
            <p:cNvSpPr txBox="1">
              <a:spLocks noChangeArrowheads="1"/>
            </p:cNvSpPr>
            <p:nvPr/>
          </p:nvSpPr>
          <p:spPr bwMode="auto">
            <a:xfrm>
              <a:off x="4785" y="2364"/>
              <a:ext cx="612" cy="288"/>
            </a:xfrm>
            <a:prstGeom prst="rect">
              <a:avLst/>
            </a:prstGeom>
            <a:noFill/>
            <a:ln w="9525">
              <a:noFill/>
              <a:miter lim="800000"/>
              <a:headEnd/>
              <a:tailEnd/>
            </a:ln>
          </p:spPr>
          <p:txBody>
            <a:bodyPr>
              <a:spAutoFit/>
            </a:bodyPr>
            <a:lstStyle/>
            <a:p>
              <a:pPr>
                <a:spcBef>
                  <a:spcPct val="50000"/>
                </a:spcBef>
              </a:pPr>
              <a:r>
                <a:rPr lang="en-US" sz="2400" b="0"/>
                <a:t>97.6</a:t>
              </a:r>
            </a:p>
          </p:txBody>
        </p:sp>
      </p:grpSp>
      <p:grpSp>
        <p:nvGrpSpPr>
          <p:cNvPr id="150576" name="Group 48"/>
          <p:cNvGrpSpPr>
            <a:grpSpLocks/>
          </p:cNvGrpSpPr>
          <p:nvPr/>
        </p:nvGrpSpPr>
        <p:grpSpPr bwMode="auto">
          <a:xfrm>
            <a:off x="3024188" y="3789363"/>
            <a:ext cx="896937" cy="1069975"/>
            <a:chOff x="1906" y="1978"/>
            <a:chExt cx="565" cy="674"/>
          </a:xfrm>
        </p:grpSpPr>
        <p:graphicFrame>
          <p:nvGraphicFramePr>
            <p:cNvPr id="243736" name="Object 24"/>
            <p:cNvGraphicFramePr>
              <a:graphicFrameLocks noChangeAspect="1"/>
            </p:cNvGraphicFramePr>
            <p:nvPr/>
          </p:nvGraphicFramePr>
          <p:xfrm>
            <a:off x="1906" y="1978"/>
            <a:ext cx="543" cy="329"/>
          </p:xfrm>
          <a:graphic>
            <a:graphicData uri="http://schemas.openxmlformats.org/presentationml/2006/ole">
              <p:oleObj spid="_x0000_s243736" name="Equation" r:id="rId8" imgW="355320" imgH="215640" progId="">
                <p:embed/>
              </p:oleObj>
            </a:graphicData>
          </a:graphic>
        </p:graphicFrame>
        <p:sp>
          <p:nvSpPr>
            <p:cNvPr id="243737" name="Text Box 33"/>
            <p:cNvSpPr txBox="1">
              <a:spLocks noChangeArrowheads="1"/>
            </p:cNvSpPr>
            <p:nvPr/>
          </p:nvSpPr>
          <p:spPr bwMode="auto">
            <a:xfrm>
              <a:off x="1927" y="2364"/>
              <a:ext cx="544" cy="288"/>
            </a:xfrm>
            <a:prstGeom prst="rect">
              <a:avLst/>
            </a:prstGeom>
            <a:noFill/>
            <a:ln w="9525">
              <a:noFill/>
              <a:miter lim="800000"/>
              <a:headEnd/>
              <a:tailEnd/>
            </a:ln>
          </p:spPr>
          <p:txBody>
            <a:bodyPr>
              <a:spAutoFit/>
            </a:bodyPr>
            <a:lstStyle/>
            <a:p>
              <a:pPr>
                <a:spcBef>
                  <a:spcPct val="50000"/>
                </a:spcBef>
              </a:pPr>
              <a:r>
                <a:rPr lang="en-US" sz="2400" b="0"/>
                <a:t>74.4</a:t>
              </a:r>
            </a:p>
          </p:txBody>
        </p:sp>
      </p:grpSp>
      <p:grpSp>
        <p:nvGrpSpPr>
          <p:cNvPr id="150577" name="Group 49"/>
          <p:cNvGrpSpPr>
            <a:grpSpLocks/>
          </p:cNvGrpSpPr>
          <p:nvPr/>
        </p:nvGrpSpPr>
        <p:grpSpPr bwMode="auto">
          <a:xfrm>
            <a:off x="1763713" y="3824288"/>
            <a:ext cx="1008062" cy="1069975"/>
            <a:chOff x="1111" y="1978"/>
            <a:chExt cx="635" cy="674"/>
          </a:xfrm>
        </p:grpSpPr>
        <p:graphicFrame>
          <p:nvGraphicFramePr>
            <p:cNvPr id="243739" name="Object 27"/>
            <p:cNvGraphicFramePr>
              <a:graphicFrameLocks noChangeAspect="1"/>
            </p:cNvGraphicFramePr>
            <p:nvPr/>
          </p:nvGraphicFramePr>
          <p:xfrm>
            <a:off x="1111" y="1978"/>
            <a:ext cx="635" cy="318"/>
          </p:xfrm>
          <a:graphic>
            <a:graphicData uri="http://schemas.openxmlformats.org/presentationml/2006/ole">
              <p:oleObj spid="_x0000_s243739" name="Equation" r:id="rId9" imgW="431640" imgH="215640" progId="">
                <p:embed/>
              </p:oleObj>
            </a:graphicData>
          </a:graphic>
        </p:graphicFrame>
        <p:sp>
          <p:nvSpPr>
            <p:cNvPr id="243740" name="Text Box 34"/>
            <p:cNvSpPr txBox="1">
              <a:spLocks noChangeArrowheads="1"/>
            </p:cNvSpPr>
            <p:nvPr/>
          </p:nvSpPr>
          <p:spPr bwMode="auto">
            <a:xfrm>
              <a:off x="1111" y="2364"/>
              <a:ext cx="544" cy="288"/>
            </a:xfrm>
            <a:prstGeom prst="rect">
              <a:avLst/>
            </a:prstGeom>
            <a:noFill/>
            <a:ln w="9525">
              <a:noFill/>
              <a:miter lim="800000"/>
              <a:headEnd/>
              <a:tailEnd/>
            </a:ln>
          </p:spPr>
          <p:txBody>
            <a:bodyPr>
              <a:spAutoFit/>
            </a:bodyPr>
            <a:lstStyle/>
            <a:p>
              <a:pPr>
                <a:spcBef>
                  <a:spcPct val="50000"/>
                </a:spcBef>
              </a:pPr>
              <a:r>
                <a:rPr lang="en-US" sz="2400" b="0"/>
                <a:t>68.6</a:t>
              </a:r>
            </a:p>
          </p:txBody>
        </p:sp>
      </p:grpSp>
      <p:grpSp>
        <p:nvGrpSpPr>
          <p:cNvPr id="150578" name="Group 50"/>
          <p:cNvGrpSpPr>
            <a:grpSpLocks/>
          </p:cNvGrpSpPr>
          <p:nvPr/>
        </p:nvGrpSpPr>
        <p:grpSpPr bwMode="auto">
          <a:xfrm>
            <a:off x="576263" y="3824288"/>
            <a:ext cx="971550" cy="1069975"/>
            <a:chOff x="408" y="1978"/>
            <a:chExt cx="612" cy="674"/>
          </a:xfrm>
        </p:grpSpPr>
        <p:graphicFrame>
          <p:nvGraphicFramePr>
            <p:cNvPr id="243742" name="Object 30"/>
            <p:cNvGraphicFramePr>
              <a:graphicFrameLocks noChangeAspect="1"/>
            </p:cNvGraphicFramePr>
            <p:nvPr/>
          </p:nvGraphicFramePr>
          <p:xfrm>
            <a:off x="408" y="1978"/>
            <a:ext cx="612" cy="315"/>
          </p:xfrm>
          <a:graphic>
            <a:graphicData uri="http://schemas.openxmlformats.org/presentationml/2006/ole">
              <p:oleObj spid="_x0000_s243742" name="Equation" r:id="rId10" imgW="419040" imgH="215640" progId="">
                <p:embed/>
              </p:oleObj>
            </a:graphicData>
          </a:graphic>
        </p:graphicFrame>
        <p:sp>
          <p:nvSpPr>
            <p:cNvPr id="243743" name="Text Box 35"/>
            <p:cNvSpPr txBox="1">
              <a:spLocks noChangeArrowheads="1"/>
            </p:cNvSpPr>
            <p:nvPr/>
          </p:nvSpPr>
          <p:spPr bwMode="auto">
            <a:xfrm>
              <a:off x="408" y="2364"/>
              <a:ext cx="544" cy="288"/>
            </a:xfrm>
            <a:prstGeom prst="rect">
              <a:avLst/>
            </a:prstGeom>
            <a:noFill/>
            <a:ln w="9525">
              <a:noFill/>
              <a:miter lim="800000"/>
              <a:headEnd/>
              <a:tailEnd/>
            </a:ln>
          </p:spPr>
          <p:txBody>
            <a:bodyPr>
              <a:spAutoFit/>
            </a:bodyPr>
            <a:lstStyle/>
            <a:p>
              <a:pPr>
                <a:spcBef>
                  <a:spcPct val="50000"/>
                </a:spcBef>
              </a:pPr>
              <a:r>
                <a:rPr lang="en-US" sz="2400" b="0"/>
                <a:t>62.8</a:t>
              </a:r>
            </a:p>
          </p:txBody>
        </p:sp>
      </p:grpSp>
      <p:sp>
        <p:nvSpPr>
          <p:cNvPr id="3" name="Text Box 36"/>
          <p:cNvSpPr txBox="1">
            <a:spLocks noChangeArrowheads="1"/>
          </p:cNvSpPr>
          <p:nvPr/>
        </p:nvSpPr>
        <p:spPr bwMode="auto">
          <a:xfrm>
            <a:off x="4283968" y="3104964"/>
            <a:ext cx="863600" cy="457200"/>
          </a:xfrm>
          <a:prstGeom prst="rect">
            <a:avLst/>
          </a:prstGeom>
          <a:noFill/>
          <a:ln w="9525">
            <a:noFill/>
            <a:miter lim="800000"/>
            <a:headEnd/>
            <a:tailEnd/>
          </a:ln>
        </p:spPr>
        <p:txBody>
          <a:bodyPr>
            <a:spAutoFit/>
          </a:bodyPr>
          <a:lstStyle/>
          <a:p>
            <a:pPr>
              <a:spcBef>
                <a:spcPct val="50000"/>
              </a:spcBef>
            </a:pPr>
            <a:r>
              <a:rPr lang="en-US" sz="2400" b="0" dirty="0"/>
              <a:t>0</a:t>
            </a:r>
          </a:p>
        </p:txBody>
      </p:sp>
      <p:sp>
        <p:nvSpPr>
          <p:cNvPr id="150565" name="Text Box 37"/>
          <p:cNvSpPr txBox="1">
            <a:spLocks noChangeArrowheads="1"/>
          </p:cNvSpPr>
          <p:nvPr/>
        </p:nvSpPr>
        <p:spPr bwMode="auto">
          <a:xfrm>
            <a:off x="5436096" y="3140968"/>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6" name="Text Box 38"/>
          <p:cNvSpPr txBox="1">
            <a:spLocks noChangeArrowheads="1"/>
          </p:cNvSpPr>
          <p:nvPr/>
        </p:nvSpPr>
        <p:spPr bwMode="auto">
          <a:xfrm>
            <a:off x="6624638" y="3141663"/>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67" name="Text Box 39"/>
          <p:cNvSpPr txBox="1">
            <a:spLocks noChangeArrowheads="1"/>
          </p:cNvSpPr>
          <p:nvPr/>
        </p:nvSpPr>
        <p:spPr bwMode="auto">
          <a:xfrm>
            <a:off x="7812360" y="3140968"/>
            <a:ext cx="863600" cy="457200"/>
          </a:xfrm>
          <a:prstGeom prst="rect">
            <a:avLst/>
          </a:prstGeom>
          <a:noFill/>
          <a:ln w="9525">
            <a:noFill/>
            <a:miter lim="800000"/>
            <a:headEnd/>
            <a:tailEnd/>
          </a:ln>
        </p:spPr>
        <p:txBody>
          <a:bodyPr>
            <a:spAutoFit/>
          </a:bodyPr>
          <a:lstStyle/>
          <a:p>
            <a:pPr>
              <a:spcBef>
                <a:spcPct val="50000"/>
              </a:spcBef>
            </a:pPr>
            <a:r>
              <a:rPr lang="en-US" sz="2400" b="0" dirty="0"/>
              <a:t>3</a:t>
            </a:r>
          </a:p>
        </p:txBody>
      </p:sp>
      <p:sp>
        <p:nvSpPr>
          <p:cNvPr id="150568" name="Text Box 40"/>
          <p:cNvSpPr txBox="1">
            <a:spLocks noChangeArrowheads="1"/>
          </p:cNvSpPr>
          <p:nvPr/>
        </p:nvSpPr>
        <p:spPr bwMode="auto">
          <a:xfrm>
            <a:off x="3059832" y="3140968"/>
            <a:ext cx="863600" cy="457200"/>
          </a:xfrm>
          <a:prstGeom prst="rect">
            <a:avLst/>
          </a:prstGeom>
          <a:noFill/>
          <a:ln w="9525">
            <a:noFill/>
            <a:miter lim="800000"/>
            <a:headEnd/>
            <a:tailEnd/>
          </a:ln>
        </p:spPr>
        <p:txBody>
          <a:bodyPr>
            <a:spAutoFit/>
          </a:bodyPr>
          <a:lstStyle/>
          <a:p>
            <a:pPr>
              <a:spcBef>
                <a:spcPct val="50000"/>
              </a:spcBef>
            </a:pPr>
            <a:r>
              <a:rPr lang="en-US" sz="2400" b="0" dirty="0"/>
              <a:t>-1</a:t>
            </a:r>
          </a:p>
        </p:txBody>
      </p:sp>
      <p:sp>
        <p:nvSpPr>
          <p:cNvPr id="150569" name="Text Box 41"/>
          <p:cNvSpPr txBox="1">
            <a:spLocks noChangeArrowheads="1"/>
          </p:cNvSpPr>
          <p:nvPr/>
        </p:nvSpPr>
        <p:spPr bwMode="auto">
          <a:xfrm>
            <a:off x="1907704" y="3140968"/>
            <a:ext cx="863600" cy="457200"/>
          </a:xfrm>
          <a:prstGeom prst="rect">
            <a:avLst/>
          </a:prstGeom>
          <a:noFill/>
          <a:ln w="9525">
            <a:noFill/>
            <a:miter lim="800000"/>
            <a:headEnd/>
            <a:tailEnd/>
          </a:ln>
        </p:spPr>
        <p:txBody>
          <a:bodyPr>
            <a:spAutoFit/>
          </a:bodyPr>
          <a:lstStyle/>
          <a:p>
            <a:pPr>
              <a:spcBef>
                <a:spcPct val="50000"/>
              </a:spcBef>
            </a:pPr>
            <a:r>
              <a:rPr lang="en-US" sz="2400" b="0" dirty="0"/>
              <a:t>-2</a:t>
            </a:r>
          </a:p>
        </p:txBody>
      </p:sp>
      <p:sp>
        <p:nvSpPr>
          <p:cNvPr id="150570" name="Text Box 42"/>
          <p:cNvSpPr txBox="1">
            <a:spLocks noChangeArrowheads="1"/>
          </p:cNvSpPr>
          <p:nvPr/>
        </p:nvSpPr>
        <p:spPr bwMode="auto">
          <a:xfrm>
            <a:off x="684213" y="3141663"/>
            <a:ext cx="863600" cy="457200"/>
          </a:xfrm>
          <a:prstGeom prst="rect">
            <a:avLst/>
          </a:prstGeom>
          <a:noFill/>
          <a:ln w="9525">
            <a:noFill/>
            <a:miter lim="800000"/>
            <a:headEnd/>
            <a:tailEnd/>
          </a:ln>
        </p:spPr>
        <p:txBody>
          <a:bodyPr>
            <a:spAutoFit/>
          </a:bodyPr>
          <a:lstStyle/>
          <a:p>
            <a:pPr>
              <a:spcBef>
                <a:spcPct val="50000"/>
              </a:spcBef>
            </a:pPr>
            <a:r>
              <a:rPr lang="en-US" sz="2400" b="0" dirty="0"/>
              <a:t>-3</a:t>
            </a:r>
          </a:p>
        </p:txBody>
      </p:sp>
      <p:sp>
        <p:nvSpPr>
          <p:cNvPr id="150580" name="Line 52"/>
          <p:cNvSpPr>
            <a:spLocks noChangeShapeType="1"/>
          </p:cNvSpPr>
          <p:nvPr/>
        </p:nvSpPr>
        <p:spPr bwMode="auto">
          <a:xfrm>
            <a:off x="4392613" y="1916113"/>
            <a:ext cx="0" cy="3492500"/>
          </a:xfrm>
          <a:prstGeom prst="line">
            <a:avLst/>
          </a:prstGeom>
          <a:noFill/>
          <a:ln w="28575">
            <a:solidFill>
              <a:schemeClr val="tx1"/>
            </a:solidFill>
            <a:prstDash val="lgDash"/>
            <a:round/>
            <a:headEnd/>
            <a:tailEnd/>
          </a:ln>
        </p:spPr>
        <p:txBody>
          <a:bodyPr/>
          <a:lstStyle/>
          <a:p>
            <a:endParaRPr lang="en-US"/>
          </a:p>
        </p:txBody>
      </p:sp>
      <p:sp>
        <p:nvSpPr>
          <p:cNvPr id="150581" name="Text Box 53"/>
          <p:cNvSpPr txBox="1">
            <a:spLocks noChangeArrowheads="1"/>
          </p:cNvSpPr>
          <p:nvPr/>
        </p:nvSpPr>
        <p:spPr bwMode="auto">
          <a:xfrm>
            <a:off x="5400675" y="1196975"/>
            <a:ext cx="2555875" cy="779463"/>
          </a:xfrm>
          <a:prstGeom prst="rect">
            <a:avLst/>
          </a:prstGeom>
          <a:noFill/>
          <a:ln w="9525">
            <a:noFill/>
            <a:miter lim="800000"/>
            <a:headEnd/>
            <a:tailEnd/>
          </a:ln>
        </p:spPr>
        <p:txBody>
          <a:bodyPr>
            <a:spAutoFit/>
          </a:bodyPr>
          <a:lstStyle/>
          <a:p>
            <a:pPr>
              <a:spcBef>
                <a:spcPct val="50000"/>
              </a:spcBef>
            </a:pPr>
            <a:r>
              <a:rPr lang="en-US" b="0" dirty="0" smtClean="0"/>
              <a:t>Ray’s </a:t>
            </a:r>
            <a:r>
              <a:rPr lang="en-US" b="0" dirty="0"/>
              <a:t>Score = </a:t>
            </a:r>
            <a:r>
              <a:rPr lang="en-US" b="0" dirty="0" smtClean="0"/>
              <a:t>80</a:t>
            </a:r>
            <a:endParaRPr lang="en-US" b="0" dirty="0"/>
          </a:p>
          <a:p>
            <a:pPr>
              <a:spcBef>
                <a:spcPct val="50000"/>
              </a:spcBef>
            </a:pPr>
            <a:r>
              <a:rPr lang="en-US" b="0" dirty="0" smtClean="0"/>
              <a:t>Ray’s </a:t>
            </a:r>
            <a:r>
              <a:rPr lang="en-US" b="0" dirty="0"/>
              <a:t>z-score = </a:t>
            </a:r>
            <a:r>
              <a:rPr lang="en-US" b="0" dirty="0" smtClean="0"/>
              <a:t>-0.03</a:t>
            </a:r>
            <a:endParaRPr lang="en-US" b="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0572"/>
                                        </p:tgtEl>
                                        <p:attrNameLst>
                                          <p:attrName>style.visibility</p:attrName>
                                        </p:attrNameLst>
                                      </p:cBhvr>
                                      <p:to>
                                        <p:strVal val="visible"/>
                                      </p:to>
                                    </p:set>
                                    <p:animEffect transition="in" filter="blinds(horizontal)">
                                      <p:cBhvr>
                                        <p:cTn id="7" dur="500"/>
                                        <p:tgtEl>
                                          <p:spTgt spid="15057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0573"/>
                                        </p:tgtEl>
                                        <p:attrNameLst>
                                          <p:attrName>style.visibility</p:attrName>
                                        </p:attrNameLst>
                                      </p:cBhvr>
                                      <p:to>
                                        <p:strVal val="visible"/>
                                      </p:to>
                                    </p:set>
                                    <p:animEffect transition="in" filter="blinds(horizontal)">
                                      <p:cBhvr>
                                        <p:cTn id="12" dur="500"/>
                                        <p:tgtEl>
                                          <p:spTgt spid="15057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0574"/>
                                        </p:tgtEl>
                                        <p:attrNameLst>
                                          <p:attrName>style.visibility</p:attrName>
                                        </p:attrNameLst>
                                      </p:cBhvr>
                                      <p:to>
                                        <p:strVal val="visible"/>
                                      </p:to>
                                    </p:set>
                                    <p:animEffect transition="in" filter="blinds(horizontal)">
                                      <p:cBhvr>
                                        <p:cTn id="17" dur="500"/>
                                        <p:tgtEl>
                                          <p:spTgt spid="15057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0575"/>
                                        </p:tgtEl>
                                        <p:attrNameLst>
                                          <p:attrName>style.visibility</p:attrName>
                                        </p:attrNameLst>
                                      </p:cBhvr>
                                      <p:to>
                                        <p:strVal val="visible"/>
                                      </p:to>
                                    </p:set>
                                    <p:animEffect transition="in" filter="blinds(horizontal)">
                                      <p:cBhvr>
                                        <p:cTn id="22" dur="500"/>
                                        <p:tgtEl>
                                          <p:spTgt spid="15057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50576"/>
                                        </p:tgtEl>
                                        <p:attrNameLst>
                                          <p:attrName>style.visibility</p:attrName>
                                        </p:attrNameLst>
                                      </p:cBhvr>
                                      <p:to>
                                        <p:strVal val="visible"/>
                                      </p:to>
                                    </p:set>
                                    <p:animEffect transition="in" filter="blinds(horizontal)">
                                      <p:cBhvr>
                                        <p:cTn id="27" dur="500"/>
                                        <p:tgtEl>
                                          <p:spTgt spid="15057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50577"/>
                                        </p:tgtEl>
                                        <p:attrNameLst>
                                          <p:attrName>style.visibility</p:attrName>
                                        </p:attrNameLst>
                                      </p:cBhvr>
                                      <p:to>
                                        <p:strVal val="visible"/>
                                      </p:to>
                                    </p:set>
                                    <p:animEffect transition="in" filter="blinds(horizontal)">
                                      <p:cBhvr>
                                        <p:cTn id="32" dur="500"/>
                                        <p:tgtEl>
                                          <p:spTgt spid="15057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50578"/>
                                        </p:tgtEl>
                                        <p:attrNameLst>
                                          <p:attrName>style.visibility</p:attrName>
                                        </p:attrNameLst>
                                      </p:cBhvr>
                                      <p:to>
                                        <p:strVal val="visible"/>
                                      </p:to>
                                    </p:set>
                                    <p:animEffect transition="in" filter="blinds(horizontal)">
                                      <p:cBhvr>
                                        <p:cTn id="37" dur="500"/>
                                        <p:tgtEl>
                                          <p:spTgt spid="15057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linds(horizont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0565"/>
                                        </p:tgtEl>
                                        <p:attrNameLst>
                                          <p:attrName>style.visibility</p:attrName>
                                        </p:attrNameLst>
                                      </p:cBhvr>
                                      <p:to>
                                        <p:strVal val="visible"/>
                                      </p:to>
                                    </p:set>
                                    <p:animEffect transition="in" filter="blinds(horizontal)">
                                      <p:cBhvr>
                                        <p:cTn id="47" dur="500"/>
                                        <p:tgtEl>
                                          <p:spTgt spid="15056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0566"/>
                                        </p:tgtEl>
                                        <p:attrNameLst>
                                          <p:attrName>style.visibility</p:attrName>
                                        </p:attrNameLst>
                                      </p:cBhvr>
                                      <p:to>
                                        <p:strVal val="visible"/>
                                      </p:to>
                                    </p:set>
                                    <p:animEffect transition="in" filter="blinds(horizontal)">
                                      <p:cBhvr>
                                        <p:cTn id="52" dur="500"/>
                                        <p:tgtEl>
                                          <p:spTgt spid="15056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50567"/>
                                        </p:tgtEl>
                                        <p:attrNameLst>
                                          <p:attrName>style.visibility</p:attrName>
                                        </p:attrNameLst>
                                      </p:cBhvr>
                                      <p:to>
                                        <p:strVal val="visible"/>
                                      </p:to>
                                    </p:set>
                                    <p:animEffect transition="in" filter="blinds(horizontal)">
                                      <p:cBhvr>
                                        <p:cTn id="57" dur="500"/>
                                        <p:tgtEl>
                                          <p:spTgt spid="15056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50568"/>
                                        </p:tgtEl>
                                        <p:attrNameLst>
                                          <p:attrName>style.visibility</p:attrName>
                                        </p:attrNameLst>
                                      </p:cBhvr>
                                      <p:to>
                                        <p:strVal val="visible"/>
                                      </p:to>
                                    </p:set>
                                    <p:animEffect transition="in" filter="blinds(horizontal)">
                                      <p:cBhvr>
                                        <p:cTn id="62" dur="500"/>
                                        <p:tgtEl>
                                          <p:spTgt spid="150568"/>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50569"/>
                                        </p:tgtEl>
                                        <p:attrNameLst>
                                          <p:attrName>style.visibility</p:attrName>
                                        </p:attrNameLst>
                                      </p:cBhvr>
                                      <p:to>
                                        <p:strVal val="visible"/>
                                      </p:to>
                                    </p:set>
                                    <p:animEffect transition="in" filter="blinds(horizontal)">
                                      <p:cBhvr>
                                        <p:cTn id="67" dur="500"/>
                                        <p:tgtEl>
                                          <p:spTgt spid="150569"/>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50570"/>
                                        </p:tgtEl>
                                        <p:attrNameLst>
                                          <p:attrName>style.visibility</p:attrName>
                                        </p:attrNameLst>
                                      </p:cBhvr>
                                      <p:to>
                                        <p:strVal val="visible"/>
                                      </p:to>
                                    </p:set>
                                    <p:animEffect transition="in" filter="blinds(horizontal)">
                                      <p:cBhvr>
                                        <p:cTn id="72" dur="500"/>
                                        <p:tgtEl>
                                          <p:spTgt spid="150570"/>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1" fill="hold" grpId="0" nodeType="clickEffect">
                                  <p:stCondLst>
                                    <p:cond delay="0"/>
                                  </p:stCondLst>
                                  <p:childTnLst>
                                    <p:set>
                                      <p:cBhvr>
                                        <p:cTn id="76" dur="1" fill="hold">
                                          <p:stCondLst>
                                            <p:cond delay="0"/>
                                          </p:stCondLst>
                                        </p:cTn>
                                        <p:tgtEl>
                                          <p:spTgt spid="150581"/>
                                        </p:tgtEl>
                                        <p:attrNameLst>
                                          <p:attrName>style.visibility</p:attrName>
                                        </p:attrNameLst>
                                      </p:cBhvr>
                                      <p:to>
                                        <p:strVal val="visible"/>
                                      </p:to>
                                    </p:set>
                                    <p:anim calcmode="lin" valueType="num">
                                      <p:cBhvr additive="base">
                                        <p:cTn id="77" dur="500" fill="hold"/>
                                        <p:tgtEl>
                                          <p:spTgt spid="150581"/>
                                        </p:tgtEl>
                                        <p:attrNameLst>
                                          <p:attrName>ppt_x</p:attrName>
                                        </p:attrNameLst>
                                      </p:cBhvr>
                                      <p:tavLst>
                                        <p:tav tm="0">
                                          <p:val>
                                            <p:strVal val="#ppt_x"/>
                                          </p:val>
                                        </p:tav>
                                        <p:tav tm="100000">
                                          <p:val>
                                            <p:strVal val="#ppt_x"/>
                                          </p:val>
                                        </p:tav>
                                      </p:tavLst>
                                    </p:anim>
                                    <p:anim calcmode="lin" valueType="num">
                                      <p:cBhvr additive="base">
                                        <p:cTn id="78" dur="500" fill="hold"/>
                                        <p:tgtEl>
                                          <p:spTgt spid="150581"/>
                                        </p:tgtEl>
                                        <p:attrNameLst>
                                          <p:attrName>ppt_y</p:attrName>
                                        </p:attrNameLst>
                                      </p:cBhvr>
                                      <p:tavLst>
                                        <p:tav tm="0">
                                          <p:val>
                                            <p:strVal val="0-#ppt_h/2"/>
                                          </p:val>
                                        </p:tav>
                                        <p:tav tm="100000">
                                          <p:val>
                                            <p:strVal val="#ppt_y"/>
                                          </p:val>
                                        </p:tav>
                                      </p:tavLst>
                                    </p:anim>
                                  </p:childTnLst>
                                </p:cTn>
                              </p:par>
                              <p:par>
                                <p:cTn id="79" presetID="2" presetClass="entr" presetSubtype="1" fill="hold" grpId="0" nodeType="withEffect">
                                  <p:stCondLst>
                                    <p:cond delay="0"/>
                                  </p:stCondLst>
                                  <p:childTnLst>
                                    <p:set>
                                      <p:cBhvr>
                                        <p:cTn id="80" dur="1" fill="hold">
                                          <p:stCondLst>
                                            <p:cond delay="0"/>
                                          </p:stCondLst>
                                        </p:cTn>
                                        <p:tgtEl>
                                          <p:spTgt spid="150580"/>
                                        </p:tgtEl>
                                        <p:attrNameLst>
                                          <p:attrName>style.visibility</p:attrName>
                                        </p:attrNameLst>
                                      </p:cBhvr>
                                      <p:to>
                                        <p:strVal val="visible"/>
                                      </p:to>
                                    </p:set>
                                    <p:anim calcmode="lin" valueType="num">
                                      <p:cBhvr additive="base">
                                        <p:cTn id="81" dur="500" fill="hold"/>
                                        <p:tgtEl>
                                          <p:spTgt spid="150580"/>
                                        </p:tgtEl>
                                        <p:attrNameLst>
                                          <p:attrName>ppt_x</p:attrName>
                                        </p:attrNameLst>
                                      </p:cBhvr>
                                      <p:tavLst>
                                        <p:tav tm="0">
                                          <p:val>
                                            <p:strVal val="#ppt_x"/>
                                          </p:val>
                                        </p:tav>
                                        <p:tav tm="100000">
                                          <p:val>
                                            <p:strVal val="#ppt_x"/>
                                          </p:val>
                                        </p:tav>
                                      </p:tavLst>
                                    </p:anim>
                                    <p:anim calcmode="lin" valueType="num">
                                      <p:cBhvr additive="base">
                                        <p:cTn id="82" dur="500" fill="hold"/>
                                        <p:tgtEl>
                                          <p:spTgt spid="15058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0565" grpId="0"/>
      <p:bldP spid="150566" grpId="0"/>
      <p:bldP spid="150567" grpId="0"/>
      <p:bldP spid="150568" grpId="0"/>
      <p:bldP spid="150569" grpId="0"/>
      <p:bldP spid="150570" grpId="0"/>
      <p:bldP spid="150580" grpId="0" animBg="1"/>
      <p:bldP spid="15058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algn="ctr" fontAlgn="auto">
              <a:spcAft>
                <a:spcPts val="0"/>
              </a:spcAft>
              <a:defRPr/>
            </a:pPr>
            <a:r>
              <a:rPr lang="en-US" b="1" dirty="0" smtClean="0"/>
              <a:t>Mean Practice</a:t>
            </a:r>
          </a:p>
        </p:txBody>
      </p:sp>
      <p:sp>
        <p:nvSpPr>
          <p:cNvPr id="3" name="Content Placeholder 2"/>
          <p:cNvSpPr>
            <a:spLocks noGrp="1"/>
          </p:cNvSpPr>
          <p:nvPr>
            <p:ph sz="quarter" idx="1"/>
          </p:nvPr>
        </p:nvSpPr>
        <p:spPr/>
        <p:txBody>
          <a:bodyPr>
            <a:normAutofit/>
          </a:bodyPr>
          <a:lstStyle/>
          <a:p>
            <a:pPr marL="274320" indent="-274320" fontAlgn="auto">
              <a:spcAft>
                <a:spcPts val="0"/>
              </a:spcAft>
              <a:buFont typeface="Wingdings"/>
              <a:buChar char=""/>
              <a:defRPr/>
            </a:pPr>
            <a:endParaRPr lang="en-US" dirty="0" smtClean="0"/>
          </a:p>
          <a:p>
            <a:pPr marL="274320" indent="-274320" fontAlgn="auto">
              <a:spcAft>
                <a:spcPts val="0"/>
              </a:spcAft>
              <a:buFont typeface="Wingdings"/>
              <a:buChar char=""/>
              <a:defRPr/>
            </a:pPr>
            <a:r>
              <a:rPr lang="en-US" dirty="0" smtClean="0"/>
              <a:t>Find the mean of the following sets of numbers.</a:t>
            </a:r>
          </a:p>
          <a:p>
            <a:pPr marL="514350" indent="-514350" fontAlgn="auto">
              <a:spcAft>
                <a:spcPts val="0"/>
              </a:spcAft>
              <a:buFont typeface="Wingdings"/>
              <a:buNone/>
              <a:defRPr/>
            </a:pPr>
            <a:r>
              <a:rPr lang="en-US" dirty="0" smtClean="0"/>
              <a:t>{20   30   15   40   20   80   60   50} </a:t>
            </a:r>
          </a:p>
          <a:p>
            <a:pPr marL="514350" indent="-514350" fontAlgn="auto">
              <a:spcAft>
                <a:spcPts val="0"/>
              </a:spcAft>
              <a:buFontTx/>
              <a:buNone/>
              <a:defRPr/>
            </a:pPr>
            <a:endParaRPr lang="en-US" dirty="0" smtClean="0"/>
          </a:p>
          <a:p>
            <a:pPr marL="514350" indent="-514350" fontAlgn="auto">
              <a:spcAft>
                <a:spcPts val="0"/>
              </a:spcAft>
              <a:buFontTx/>
              <a:buNone/>
              <a:defRPr/>
            </a:pPr>
            <a:endParaRPr lang="en-US" dirty="0" smtClean="0"/>
          </a:p>
          <a:p>
            <a:pPr marL="514350" indent="-514350" fontAlgn="auto">
              <a:spcAft>
                <a:spcPts val="0"/>
              </a:spcAft>
              <a:buFontTx/>
              <a:buNone/>
              <a:defRPr/>
            </a:pPr>
            <a:endParaRPr lang="en-US" dirty="0" smtClean="0"/>
          </a:p>
          <a:p>
            <a:pPr marL="514350" indent="-514350" fontAlgn="auto">
              <a:spcAft>
                <a:spcPts val="0"/>
              </a:spcAft>
              <a:buFontTx/>
              <a:buNone/>
              <a:defRPr/>
            </a:pPr>
            <a:r>
              <a:rPr lang="en-US" dirty="0" smtClean="0"/>
              <a:t>{34    20    56    82    78    30} </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ChangeArrowheads="1"/>
          </p:cNvSpPr>
          <p:nvPr>
            <p:ph type="title"/>
          </p:nvPr>
        </p:nvSpPr>
        <p:spPr>
          <a:xfrm>
            <a:off x="358775" y="274638"/>
            <a:ext cx="7566025" cy="777875"/>
          </a:xfrm>
        </p:spPr>
        <p:txBody>
          <a:bodyPr/>
          <a:lstStyle/>
          <a:p>
            <a:pPr fontAlgn="auto">
              <a:spcAft>
                <a:spcPts val="0"/>
              </a:spcAft>
              <a:defRPr/>
            </a:pPr>
            <a:r>
              <a:rPr lang="en-US" b="1" dirty="0" smtClean="0"/>
              <a:t>Practice Problem 1</a:t>
            </a:r>
          </a:p>
        </p:txBody>
      </p:sp>
      <p:graphicFrame>
        <p:nvGraphicFramePr>
          <p:cNvPr id="100355" name="Group 3"/>
          <p:cNvGraphicFramePr>
            <a:graphicFrameLocks noGrp="1"/>
          </p:cNvGraphicFramePr>
          <p:nvPr>
            <p:ph sz="quarter" idx="1"/>
          </p:nvPr>
        </p:nvGraphicFramePr>
        <p:xfrm>
          <a:off x="457200" y="1323975"/>
          <a:ext cx="7931150" cy="1271207"/>
        </p:xfrm>
        <a:graphic>
          <a:graphicData uri="http://schemas.openxmlformats.org/drawingml/2006/table">
            <a:tbl>
              <a:tblPr/>
              <a:tblGrid>
                <a:gridCol w="1378496"/>
                <a:gridCol w="936104"/>
                <a:gridCol w="900100"/>
                <a:gridCol w="972108"/>
                <a:gridCol w="900100"/>
                <a:gridCol w="864096"/>
                <a:gridCol w="989546"/>
                <a:gridCol w="990600"/>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0413" name="Text Box 61"/>
          <p:cNvSpPr txBox="1">
            <a:spLocks noChangeArrowheads="1"/>
          </p:cNvSpPr>
          <p:nvPr/>
        </p:nvSpPr>
        <p:spPr bwMode="auto">
          <a:xfrm>
            <a:off x="166688" y="2636838"/>
            <a:ext cx="8977312" cy="519112"/>
          </a:xfrm>
          <a:prstGeom prst="rect">
            <a:avLst/>
          </a:prstGeom>
          <a:noFill/>
          <a:ln w="9525">
            <a:noFill/>
            <a:miter lim="800000"/>
            <a:headEnd/>
            <a:tailEnd/>
          </a:ln>
        </p:spPr>
        <p:txBody>
          <a:bodyPr>
            <a:spAutoFit/>
          </a:bodyPr>
          <a:lstStyle/>
          <a:p>
            <a:pPr>
              <a:spcBef>
                <a:spcPct val="50000"/>
              </a:spcBef>
            </a:pPr>
            <a:r>
              <a:rPr lang="en-US" sz="2800" b="0"/>
              <a:t>Which students’ heights have a z-score greater than 1?</a:t>
            </a:r>
          </a:p>
        </p:txBody>
      </p:sp>
      <p:sp>
        <p:nvSpPr>
          <p:cNvPr id="100414" name="Text Box 62"/>
          <p:cNvSpPr txBox="1">
            <a:spLocks noChangeArrowheads="1"/>
          </p:cNvSpPr>
          <p:nvPr/>
        </p:nvSpPr>
        <p:spPr bwMode="auto">
          <a:xfrm>
            <a:off x="468313" y="3249613"/>
            <a:ext cx="2519362" cy="519112"/>
          </a:xfrm>
          <a:prstGeom prst="rect">
            <a:avLst/>
          </a:prstGeom>
          <a:noFill/>
          <a:ln w="9525">
            <a:noFill/>
            <a:miter lim="800000"/>
            <a:headEnd/>
            <a:tailEnd/>
          </a:ln>
        </p:spPr>
        <p:txBody>
          <a:bodyPr>
            <a:spAutoFit/>
          </a:bodyPr>
          <a:lstStyle/>
          <a:p>
            <a:pPr>
              <a:spcBef>
                <a:spcPct val="50000"/>
              </a:spcBef>
            </a:pPr>
            <a:r>
              <a:rPr lang="en-US" sz="2800" b="0"/>
              <a:t>A) All of them</a:t>
            </a:r>
          </a:p>
        </p:txBody>
      </p:sp>
      <p:sp>
        <p:nvSpPr>
          <p:cNvPr id="100415" name="Text Box 63"/>
          <p:cNvSpPr txBox="1">
            <a:spLocks noChangeArrowheads="1"/>
          </p:cNvSpPr>
          <p:nvPr/>
        </p:nvSpPr>
        <p:spPr bwMode="auto">
          <a:xfrm>
            <a:off x="468313" y="3716338"/>
            <a:ext cx="3983037" cy="954087"/>
          </a:xfrm>
          <a:prstGeom prst="rect">
            <a:avLst/>
          </a:prstGeom>
          <a:noFill/>
          <a:ln w="9525">
            <a:noFill/>
            <a:miter lim="800000"/>
            <a:headEnd/>
            <a:tailEnd/>
          </a:ln>
        </p:spPr>
        <p:txBody>
          <a:bodyPr>
            <a:spAutoFit/>
          </a:bodyPr>
          <a:lstStyle/>
          <a:p>
            <a:pPr>
              <a:spcBef>
                <a:spcPct val="50000"/>
              </a:spcBef>
            </a:pPr>
            <a:r>
              <a:rPr lang="en-US" sz="2800" b="0"/>
              <a:t>B) Ann, Bill, Caryn, Ken               and Gary </a:t>
            </a:r>
          </a:p>
        </p:txBody>
      </p:sp>
      <p:sp>
        <p:nvSpPr>
          <p:cNvPr id="100416" name="Text Box 64"/>
          <p:cNvSpPr txBox="1">
            <a:spLocks noChangeArrowheads="1"/>
          </p:cNvSpPr>
          <p:nvPr/>
        </p:nvSpPr>
        <p:spPr bwMode="auto">
          <a:xfrm>
            <a:off x="468313" y="4652963"/>
            <a:ext cx="3090862" cy="519112"/>
          </a:xfrm>
          <a:prstGeom prst="rect">
            <a:avLst/>
          </a:prstGeom>
          <a:noFill/>
          <a:ln w="9525">
            <a:noFill/>
            <a:miter lim="800000"/>
            <a:headEnd/>
            <a:tailEnd/>
          </a:ln>
        </p:spPr>
        <p:txBody>
          <a:bodyPr>
            <a:spAutoFit/>
          </a:bodyPr>
          <a:lstStyle/>
          <a:p>
            <a:pPr>
              <a:spcBef>
                <a:spcPct val="50000"/>
              </a:spcBef>
            </a:pPr>
            <a:r>
              <a:rPr lang="en-US" sz="2800" b="0"/>
              <a:t>C) Ken</a:t>
            </a:r>
          </a:p>
        </p:txBody>
      </p:sp>
      <p:sp>
        <p:nvSpPr>
          <p:cNvPr id="100417" name="Text Box 65"/>
          <p:cNvSpPr txBox="1">
            <a:spLocks noChangeArrowheads="1"/>
          </p:cNvSpPr>
          <p:nvPr/>
        </p:nvSpPr>
        <p:spPr bwMode="auto">
          <a:xfrm>
            <a:off x="468313" y="5229225"/>
            <a:ext cx="3132137" cy="519113"/>
          </a:xfrm>
          <a:prstGeom prst="rect">
            <a:avLst/>
          </a:prstGeom>
          <a:noFill/>
          <a:ln w="9525">
            <a:noFill/>
            <a:miter lim="800000"/>
            <a:headEnd/>
            <a:tailEnd/>
          </a:ln>
        </p:spPr>
        <p:txBody>
          <a:bodyPr>
            <a:spAutoFit/>
          </a:bodyPr>
          <a:lstStyle/>
          <a:p>
            <a:pPr>
              <a:spcBef>
                <a:spcPct val="50000"/>
              </a:spcBef>
            </a:pPr>
            <a:r>
              <a:rPr lang="en-US" sz="2800" b="0"/>
              <a:t>D) Don and Fred</a:t>
            </a:r>
          </a:p>
        </p:txBody>
      </p:sp>
      <p:sp>
        <p:nvSpPr>
          <p:cNvPr id="100420" name="Text Box 68"/>
          <p:cNvSpPr txBox="1">
            <a:spLocks noChangeArrowheads="1"/>
          </p:cNvSpPr>
          <p:nvPr/>
        </p:nvSpPr>
        <p:spPr bwMode="auto">
          <a:xfrm>
            <a:off x="4967288" y="3213100"/>
            <a:ext cx="3565525" cy="457200"/>
          </a:xfrm>
          <a:prstGeom prst="rect">
            <a:avLst/>
          </a:prstGeom>
          <a:noFill/>
          <a:ln w="9525">
            <a:noFill/>
            <a:miter lim="800000"/>
            <a:headEnd/>
            <a:tailEnd/>
          </a:ln>
        </p:spPr>
        <p:txBody>
          <a:bodyPr>
            <a:spAutoFit/>
          </a:bodyPr>
          <a:lstStyle/>
          <a:p>
            <a:pPr>
              <a:spcBef>
                <a:spcPct val="50000"/>
              </a:spcBef>
            </a:pPr>
            <a:r>
              <a:rPr lang="en-US" sz="2400" b="0"/>
              <a:t> </a:t>
            </a:r>
            <a:endParaRPr lang="en-US" b="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413"/>
                                        </p:tgtEl>
                                        <p:attrNameLst>
                                          <p:attrName>style.visibility</p:attrName>
                                        </p:attrNameLst>
                                      </p:cBhvr>
                                      <p:to>
                                        <p:strVal val="visible"/>
                                      </p:to>
                                    </p:set>
                                    <p:animEffect transition="in" filter="dissolve">
                                      <p:cBhvr>
                                        <p:cTn id="7" dur="500"/>
                                        <p:tgtEl>
                                          <p:spTgt spid="100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414"/>
                                        </p:tgtEl>
                                        <p:attrNameLst>
                                          <p:attrName>style.visibility</p:attrName>
                                        </p:attrNameLst>
                                      </p:cBhvr>
                                      <p:to>
                                        <p:strVal val="visible"/>
                                      </p:to>
                                    </p:set>
                                    <p:animEffect transition="in" filter="dissolve">
                                      <p:cBhvr>
                                        <p:cTn id="12" dur="500"/>
                                        <p:tgtEl>
                                          <p:spTgt spid="10041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0415"/>
                                        </p:tgtEl>
                                        <p:attrNameLst>
                                          <p:attrName>style.visibility</p:attrName>
                                        </p:attrNameLst>
                                      </p:cBhvr>
                                      <p:to>
                                        <p:strVal val="visible"/>
                                      </p:to>
                                    </p:set>
                                    <p:animEffect transition="in" filter="dissolve">
                                      <p:cBhvr>
                                        <p:cTn id="15" dur="500"/>
                                        <p:tgtEl>
                                          <p:spTgt spid="10041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0416"/>
                                        </p:tgtEl>
                                        <p:attrNameLst>
                                          <p:attrName>style.visibility</p:attrName>
                                        </p:attrNameLst>
                                      </p:cBhvr>
                                      <p:to>
                                        <p:strVal val="visible"/>
                                      </p:to>
                                    </p:set>
                                    <p:animEffect transition="in" filter="dissolve">
                                      <p:cBhvr>
                                        <p:cTn id="18" dur="500"/>
                                        <p:tgtEl>
                                          <p:spTgt spid="100416"/>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0417"/>
                                        </p:tgtEl>
                                        <p:attrNameLst>
                                          <p:attrName>style.visibility</p:attrName>
                                        </p:attrNameLst>
                                      </p:cBhvr>
                                      <p:to>
                                        <p:strVal val="visible"/>
                                      </p:to>
                                    </p:set>
                                    <p:animEffect transition="in" filter="dissolve">
                                      <p:cBhvr>
                                        <p:cTn id="21" dur="500"/>
                                        <p:tgtEl>
                                          <p:spTgt spid="10041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0420"/>
                                        </p:tgtEl>
                                        <p:attrNameLst>
                                          <p:attrName>style.visibility</p:attrName>
                                        </p:attrNameLst>
                                      </p:cBhvr>
                                      <p:to>
                                        <p:strVal val="visible"/>
                                      </p:to>
                                    </p:set>
                                    <p:animEffect transition="in" filter="blinds(horizontal)">
                                      <p:cBhvr>
                                        <p:cTn id="26" dur="500"/>
                                        <p:tgtEl>
                                          <p:spTgt spid="10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3" grpId="0"/>
      <p:bldP spid="100414" grpId="0"/>
      <p:bldP spid="100415" grpId="0"/>
      <p:bldP spid="100416" grpId="0"/>
      <p:bldP spid="100417" grpId="0"/>
      <p:bldP spid="1004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ChangeArrowheads="1"/>
          </p:cNvSpPr>
          <p:nvPr>
            <p:ph type="title" idx="4294967295"/>
          </p:nvPr>
        </p:nvSpPr>
        <p:spPr>
          <a:xfrm>
            <a:off x="539552" y="188640"/>
            <a:ext cx="7751763" cy="755650"/>
          </a:xfrm>
        </p:spPr>
        <p:txBody>
          <a:bodyPr/>
          <a:lstStyle/>
          <a:p>
            <a:pPr fontAlgn="auto">
              <a:spcAft>
                <a:spcPts val="0"/>
              </a:spcAft>
              <a:defRPr/>
            </a:pPr>
            <a:r>
              <a:rPr lang="en-US" b="1" dirty="0" smtClean="0"/>
              <a:t>Practice Problem 1</a:t>
            </a:r>
          </a:p>
        </p:txBody>
      </p:sp>
      <p:graphicFrame>
        <p:nvGraphicFramePr>
          <p:cNvPr id="100355" name="Group 3"/>
          <p:cNvGraphicFramePr>
            <a:graphicFrameLocks noGrp="1"/>
          </p:cNvGraphicFramePr>
          <p:nvPr>
            <p:ph sz="half" idx="4294967295"/>
          </p:nvPr>
        </p:nvGraphicFramePr>
        <p:xfrm>
          <a:off x="503548" y="1304764"/>
          <a:ext cx="7931150" cy="1271207"/>
        </p:xfrm>
        <a:graphic>
          <a:graphicData uri="http://schemas.openxmlformats.org/drawingml/2006/table">
            <a:tbl>
              <a:tblPr/>
              <a:tblGrid>
                <a:gridCol w="1342492"/>
                <a:gridCol w="864096"/>
                <a:gridCol w="936104"/>
                <a:gridCol w="1008112"/>
                <a:gridCol w="972108"/>
                <a:gridCol w="972108"/>
                <a:gridCol w="936104"/>
                <a:gridCol w="900026"/>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0413" name="Text Box 61"/>
          <p:cNvSpPr txBox="1">
            <a:spLocks noChangeArrowheads="1"/>
          </p:cNvSpPr>
          <p:nvPr/>
        </p:nvSpPr>
        <p:spPr bwMode="auto">
          <a:xfrm>
            <a:off x="166688" y="2744788"/>
            <a:ext cx="8977312" cy="519112"/>
          </a:xfrm>
          <a:prstGeom prst="rect">
            <a:avLst/>
          </a:prstGeom>
          <a:noFill/>
          <a:ln w="9525">
            <a:noFill/>
            <a:miter lim="800000"/>
            <a:headEnd/>
            <a:tailEnd/>
          </a:ln>
        </p:spPr>
        <p:txBody>
          <a:bodyPr>
            <a:spAutoFit/>
          </a:bodyPr>
          <a:lstStyle/>
          <a:p>
            <a:pPr>
              <a:spcBef>
                <a:spcPct val="50000"/>
              </a:spcBef>
            </a:pPr>
            <a:r>
              <a:rPr lang="en-US" sz="2800" b="0"/>
              <a:t>Which students’ heights have a z-score greater than 1?</a:t>
            </a:r>
          </a:p>
        </p:txBody>
      </p:sp>
      <p:sp>
        <p:nvSpPr>
          <p:cNvPr id="100414" name="Text Box 62"/>
          <p:cNvSpPr txBox="1">
            <a:spLocks noChangeArrowheads="1"/>
          </p:cNvSpPr>
          <p:nvPr/>
        </p:nvSpPr>
        <p:spPr bwMode="auto">
          <a:xfrm>
            <a:off x="468313" y="3249613"/>
            <a:ext cx="2519362" cy="519112"/>
          </a:xfrm>
          <a:prstGeom prst="rect">
            <a:avLst/>
          </a:prstGeom>
          <a:noFill/>
          <a:ln w="9525">
            <a:noFill/>
            <a:miter lim="800000"/>
            <a:headEnd/>
            <a:tailEnd/>
          </a:ln>
        </p:spPr>
        <p:txBody>
          <a:bodyPr>
            <a:spAutoFit/>
          </a:bodyPr>
          <a:lstStyle/>
          <a:p>
            <a:pPr>
              <a:spcBef>
                <a:spcPct val="50000"/>
              </a:spcBef>
            </a:pPr>
            <a:r>
              <a:rPr lang="en-US" sz="2800" b="0"/>
              <a:t>A) All of them</a:t>
            </a:r>
          </a:p>
        </p:txBody>
      </p:sp>
      <p:sp>
        <p:nvSpPr>
          <p:cNvPr id="100415" name="Text Box 63"/>
          <p:cNvSpPr txBox="1">
            <a:spLocks noChangeArrowheads="1"/>
          </p:cNvSpPr>
          <p:nvPr/>
        </p:nvSpPr>
        <p:spPr bwMode="auto">
          <a:xfrm>
            <a:off x="468313" y="3716338"/>
            <a:ext cx="3983037" cy="946150"/>
          </a:xfrm>
          <a:prstGeom prst="rect">
            <a:avLst/>
          </a:prstGeom>
          <a:noFill/>
          <a:ln w="9525">
            <a:noFill/>
            <a:miter lim="800000"/>
            <a:headEnd/>
            <a:tailEnd/>
          </a:ln>
        </p:spPr>
        <p:txBody>
          <a:bodyPr>
            <a:spAutoFit/>
          </a:bodyPr>
          <a:lstStyle/>
          <a:p>
            <a:pPr>
              <a:spcBef>
                <a:spcPct val="50000"/>
              </a:spcBef>
            </a:pPr>
            <a:r>
              <a:rPr lang="en-US" sz="2800" b="0"/>
              <a:t>B) Ann, Bill, Caryn, Ken and Gary</a:t>
            </a:r>
          </a:p>
        </p:txBody>
      </p:sp>
      <p:sp>
        <p:nvSpPr>
          <p:cNvPr id="100416" name="Text Box 64"/>
          <p:cNvSpPr txBox="1">
            <a:spLocks noChangeArrowheads="1"/>
          </p:cNvSpPr>
          <p:nvPr/>
        </p:nvSpPr>
        <p:spPr bwMode="auto">
          <a:xfrm>
            <a:off x="468313" y="4652963"/>
            <a:ext cx="3090862" cy="519112"/>
          </a:xfrm>
          <a:prstGeom prst="rect">
            <a:avLst/>
          </a:prstGeom>
          <a:noFill/>
          <a:ln w="9525">
            <a:noFill/>
            <a:miter lim="800000"/>
            <a:headEnd/>
            <a:tailEnd/>
          </a:ln>
        </p:spPr>
        <p:txBody>
          <a:bodyPr>
            <a:spAutoFit/>
          </a:bodyPr>
          <a:lstStyle/>
          <a:p>
            <a:pPr>
              <a:spcBef>
                <a:spcPct val="50000"/>
              </a:spcBef>
            </a:pPr>
            <a:r>
              <a:rPr lang="en-US" sz="2800" b="0"/>
              <a:t>C) Ken</a:t>
            </a:r>
          </a:p>
        </p:txBody>
      </p:sp>
      <p:sp>
        <p:nvSpPr>
          <p:cNvPr id="100417" name="Text Box 65"/>
          <p:cNvSpPr txBox="1">
            <a:spLocks noChangeArrowheads="1"/>
          </p:cNvSpPr>
          <p:nvPr/>
        </p:nvSpPr>
        <p:spPr bwMode="auto">
          <a:xfrm>
            <a:off x="468313" y="5229225"/>
            <a:ext cx="3132137" cy="519113"/>
          </a:xfrm>
          <a:prstGeom prst="rect">
            <a:avLst/>
          </a:prstGeom>
          <a:noFill/>
          <a:ln w="9525">
            <a:noFill/>
            <a:miter lim="800000"/>
            <a:headEnd/>
            <a:tailEnd/>
          </a:ln>
        </p:spPr>
        <p:txBody>
          <a:bodyPr>
            <a:spAutoFit/>
          </a:bodyPr>
          <a:lstStyle/>
          <a:p>
            <a:pPr>
              <a:spcBef>
                <a:spcPct val="50000"/>
              </a:spcBef>
            </a:pPr>
            <a:r>
              <a:rPr lang="en-US" sz="2800" b="0"/>
              <a:t>D) Don and Fred</a:t>
            </a:r>
          </a:p>
        </p:txBody>
      </p:sp>
      <p:sp>
        <p:nvSpPr>
          <p:cNvPr id="100418" name="Oval 66"/>
          <p:cNvSpPr>
            <a:spLocks noChangeArrowheads="1"/>
          </p:cNvSpPr>
          <p:nvPr/>
        </p:nvSpPr>
        <p:spPr bwMode="auto">
          <a:xfrm>
            <a:off x="0" y="4581525"/>
            <a:ext cx="3349625" cy="792163"/>
          </a:xfrm>
          <a:prstGeom prst="ellipse">
            <a:avLst/>
          </a:prstGeom>
          <a:noFill/>
          <a:ln w="28575">
            <a:solidFill>
              <a:srgbClr val="BB0000"/>
            </a:solidFill>
            <a:round/>
            <a:headEnd/>
            <a:tailEnd/>
          </a:ln>
        </p:spPr>
        <p:txBody>
          <a:bodyPr wrap="none" anchor="ctr"/>
          <a:lstStyle/>
          <a:p>
            <a:pPr algn="ctr"/>
            <a:endParaRPr lang="en-US" b="0">
              <a:solidFill>
                <a:schemeClr val="bg1"/>
              </a:solidFill>
            </a:endParaRPr>
          </a:p>
        </p:txBody>
      </p:sp>
      <p:sp>
        <p:nvSpPr>
          <p:cNvPr id="100420" name="Text Box 68"/>
          <p:cNvSpPr txBox="1">
            <a:spLocks noChangeArrowheads="1"/>
          </p:cNvSpPr>
          <p:nvPr/>
        </p:nvSpPr>
        <p:spPr bwMode="auto">
          <a:xfrm>
            <a:off x="4967288" y="3213100"/>
            <a:ext cx="3565525" cy="1830388"/>
          </a:xfrm>
          <a:prstGeom prst="rect">
            <a:avLst/>
          </a:prstGeom>
          <a:noFill/>
          <a:ln w="9525">
            <a:noFill/>
            <a:miter lim="800000"/>
            <a:headEnd/>
            <a:tailEnd/>
          </a:ln>
        </p:spPr>
        <p:txBody>
          <a:bodyPr>
            <a:spAutoFit/>
          </a:bodyPr>
          <a:lstStyle/>
          <a:p>
            <a:pPr>
              <a:spcBef>
                <a:spcPct val="50000"/>
              </a:spcBef>
            </a:pPr>
            <a:r>
              <a:rPr lang="en-US" sz="2400" b="0"/>
              <a:t>Mean = 53</a:t>
            </a:r>
          </a:p>
          <a:p>
            <a:pPr>
              <a:spcBef>
                <a:spcPct val="50000"/>
              </a:spcBef>
            </a:pPr>
            <a:r>
              <a:rPr lang="en-US" sz="2400" b="0"/>
              <a:t>Standard Deviation = 4.7</a:t>
            </a:r>
          </a:p>
          <a:p>
            <a:pPr>
              <a:spcBef>
                <a:spcPct val="50000"/>
              </a:spcBef>
            </a:pPr>
            <a:endParaRPr lang="en-US" b="0"/>
          </a:p>
          <a:p>
            <a:pPr>
              <a:spcBef>
                <a:spcPct val="50000"/>
              </a:spcBef>
            </a:pPr>
            <a:endParaRPr lang="en-US" b="0"/>
          </a:p>
        </p:txBody>
      </p:sp>
      <p:sp>
        <p:nvSpPr>
          <p:cNvPr id="157734" name="TextBox 14"/>
          <p:cNvSpPr txBox="1">
            <a:spLocks noChangeArrowheads="1"/>
          </p:cNvSpPr>
          <p:nvPr/>
        </p:nvSpPr>
        <p:spPr bwMode="auto">
          <a:xfrm>
            <a:off x="5184775" y="4652963"/>
            <a:ext cx="3203575" cy="954087"/>
          </a:xfrm>
          <a:prstGeom prst="rect">
            <a:avLst/>
          </a:prstGeom>
          <a:noFill/>
          <a:ln w="9525">
            <a:noFill/>
            <a:miter lim="800000"/>
            <a:headEnd/>
            <a:tailEnd/>
          </a:ln>
        </p:spPr>
        <p:txBody>
          <a:bodyPr>
            <a:spAutoFit/>
          </a:bodyPr>
          <a:lstStyle/>
          <a:p>
            <a:r>
              <a:rPr lang="en-US" sz="2800" u="sng"/>
              <a:t>X – 53</a:t>
            </a:r>
          </a:p>
          <a:p>
            <a:r>
              <a:rPr lang="en-US" sz="2800"/>
              <a:t>  4.7</a:t>
            </a:r>
            <a:endParaRPr lang="en-US" sz="2800" u="sng"/>
          </a:p>
        </p:txBody>
      </p:sp>
      <p:sp>
        <p:nvSpPr>
          <p:cNvPr id="157735" name="TextBox 16"/>
          <p:cNvSpPr txBox="1">
            <a:spLocks noChangeArrowheads="1"/>
          </p:cNvSpPr>
          <p:nvPr/>
        </p:nvSpPr>
        <p:spPr bwMode="auto">
          <a:xfrm>
            <a:off x="5256213" y="5768975"/>
            <a:ext cx="2376487" cy="523875"/>
          </a:xfrm>
          <a:prstGeom prst="rect">
            <a:avLst/>
          </a:prstGeom>
          <a:noFill/>
          <a:ln w="9525">
            <a:noFill/>
            <a:miter lim="800000"/>
            <a:headEnd/>
            <a:tailEnd/>
          </a:ln>
        </p:spPr>
        <p:txBody>
          <a:bodyPr>
            <a:spAutoFit/>
          </a:bodyPr>
          <a:lstStyle/>
          <a:p>
            <a:r>
              <a:rPr lang="en-US" sz="2800"/>
              <a:t>X &gt; 57.7</a:t>
            </a:r>
          </a:p>
        </p:txBody>
      </p:sp>
      <p:sp>
        <p:nvSpPr>
          <p:cNvPr id="157736" name="TextBox 17"/>
          <p:cNvSpPr txBox="1">
            <a:spLocks noChangeArrowheads="1"/>
          </p:cNvSpPr>
          <p:nvPr/>
        </p:nvSpPr>
        <p:spPr bwMode="auto">
          <a:xfrm>
            <a:off x="6408738" y="4868863"/>
            <a:ext cx="792162" cy="523875"/>
          </a:xfrm>
          <a:prstGeom prst="rect">
            <a:avLst/>
          </a:prstGeom>
          <a:noFill/>
          <a:ln w="9525">
            <a:noFill/>
            <a:miter lim="800000"/>
            <a:headEnd/>
            <a:tailEnd/>
          </a:ln>
        </p:spPr>
        <p:txBody>
          <a:bodyPr>
            <a:spAutoFit/>
          </a:bodyPr>
          <a:lstStyle/>
          <a:p>
            <a:r>
              <a:rPr lang="en-US" sz="2800"/>
              <a:t>&gt; 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413"/>
                                        </p:tgtEl>
                                        <p:attrNameLst>
                                          <p:attrName>style.visibility</p:attrName>
                                        </p:attrNameLst>
                                      </p:cBhvr>
                                      <p:to>
                                        <p:strVal val="visible"/>
                                      </p:to>
                                    </p:set>
                                    <p:animEffect transition="in" filter="dissolve">
                                      <p:cBhvr>
                                        <p:cTn id="7" dur="500"/>
                                        <p:tgtEl>
                                          <p:spTgt spid="1004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0414"/>
                                        </p:tgtEl>
                                        <p:attrNameLst>
                                          <p:attrName>style.visibility</p:attrName>
                                        </p:attrNameLst>
                                      </p:cBhvr>
                                      <p:to>
                                        <p:strVal val="visible"/>
                                      </p:to>
                                    </p:set>
                                    <p:animEffect transition="in" filter="dissolve">
                                      <p:cBhvr>
                                        <p:cTn id="12" dur="500"/>
                                        <p:tgtEl>
                                          <p:spTgt spid="10041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0415"/>
                                        </p:tgtEl>
                                        <p:attrNameLst>
                                          <p:attrName>style.visibility</p:attrName>
                                        </p:attrNameLst>
                                      </p:cBhvr>
                                      <p:to>
                                        <p:strVal val="visible"/>
                                      </p:to>
                                    </p:set>
                                    <p:animEffect transition="in" filter="dissolve">
                                      <p:cBhvr>
                                        <p:cTn id="15" dur="500"/>
                                        <p:tgtEl>
                                          <p:spTgt spid="10041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0416"/>
                                        </p:tgtEl>
                                        <p:attrNameLst>
                                          <p:attrName>style.visibility</p:attrName>
                                        </p:attrNameLst>
                                      </p:cBhvr>
                                      <p:to>
                                        <p:strVal val="visible"/>
                                      </p:to>
                                    </p:set>
                                    <p:animEffect transition="in" filter="dissolve">
                                      <p:cBhvr>
                                        <p:cTn id="18" dur="500"/>
                                        <p:tgtEl>
                                          <p:spTgt spid="100416"/>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0417"/>
                                        </p:tgtEl>
                                        <p:attrNameLst>
                                          <p:attrName>style.visibility</p:attrName>
                                        </p:attrNameLst>
                                      </p:cBhvr>
                                      <p:to>
                                        <p:strVal val="visible"/>
                                      </p:to>
                                    </p:set>
                                    <p:animEffect transition="in" filter="dissolve">
                                      <p:cBhvr>
                                        <p:cTn id="21" dur="500"/>
                                        <p:tgtEl>
                                          <p:spTgt spid="10041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0420"/>
                                        </p:tgtEl>
                                        <p:attrNameLst>
                                          <p:attrName>style.visibility</p:attrName>
                                        </p:attrNameLst>
                                      </p:cBhvr>
                                      <p:to>
                                        <p:strVal val="visible"/>
                                      </p:to>
                                    </p:set>
                                    <p:animEffect transition="in" filter="blinds(horizontal)">
                                      <p:cBhvr>
                                        <p:cTn id="26" dur="500"/>
                                        <p:tgtEl>
                                          <p:spTgt spid="100420"/>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00418"/>
                                        </p:tgtEl>
                                        <p:attrNameLst>
                                          <p:attrName>style.visibility</p:attrName>
                                        </p:attrNameLst>
                                      </p:cBhvr>
                                      <p:to>
                                        <p:strVal val="visible"/>
                                      </p:to>
                                    </p:set>
                                    <p:animEffect transition="in" filter="dissolve">
                                      <p:cBhvr>
                                        <p:cTn id="31" dur="500"/>
                                        <p:tgtEl>
                                          <p:spTgt spid="10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413" grpId="0"/>
      <p:bldP spid="100414" grpId="0"/>
      <p:bldP spid="100415" grpId="0"/>
      <p:bldP spid="100416" grpId="0"/>
      <p:bldP spid="100417" grpId="0"/>
      <p:bldP spid="100418" grpId="0" animBg="1"/>
      <p:bldP spid="1004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noChangeArrowheads="1"/>
          </p:cNvSpPr>
          <p:nvPr>
            <p:ph type="title"/>
          </p:nvPr>
        </p:nvSpPr>
        <p:spPr>
          <a:xfrm>
            <a:off x="395288" y="274638"/>
            <a:ext cx="7529512" cy="741362"/>
          </a:xfrm>
        </p:spPr>
        <p:txBody>
          <a:bodyPr/>
          <a:lstStyle/>
          <a:p>
            <a:pPr fontAlgn="auto">
              <a:spcAft>
                <a:spcPts val="0"/>
              </a:spcAft>
              <a:defRPr/>
            </a:pPr>
            <a:r>
              <a:rPr lang="en-US" b="1" dirty="0" smtClean="0"/>
              <a:t>Practice Problem 2</a:t>
            </a:r>
          </a:p>
        </p:txBody>
      </p:sp>
      <p:graphicFrame>
        <p:nvGraphicFramePr>
          <p:cNvPr id="101379" name="Group 3"/>
          <p:cNvGraphicFramePr>
            <a:graphicFrameLocks noGrp="1"/>
          </p:cNvGraphicFramePr>
          <p:nvPr>
            <p:ph sz="quarter" idx="1"/>
          </p:nvPr>
        </p:nvGraphicFramePr>
        <p:xfrm>
          <a:off x="457200" y="1323975"/>
          <a:ext cx="7931150" cy="1271207"/>
        </p:xfrm>
        <a:graphic>
          <a:graphicData uri="http://schemas.openxmlformats.org/drawingml/2006/table">
            <a:tbl>
              <a:tblPr/>
              <a:tblGrid>
                <a:gridCol w="1378496"/>
                <a:gridCol w="936104"/>
                <a:gridCol w="972108"/>
                <a:gridCol w="936104"/>
                <a:gridCol w="1008112"/>
                <a:gridCol w="936104"/>
                <a:gridCol w="900100"/>
                <a:gridCol w="864022"/>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437" name="Text Box 61"/>
          <p:cNvSpPr txBox="1">
            <a:spLocks noChangeArrowheads="1"/>
          </p:cNvSpPr>
          <p:nvPr/>
        </p:nvSpPr>
        <p:spPr bwMode="auto">
          <a:xfrm>
            <a:off x="0" y="2744788"/>
            <a:ext cx="8977313" cy="519112"/>
          </a:xfrm>
          <a:prstGeom prst="rect">
            <a:avLst/>
          </a:prstGeom>
          <a:noFill/>
          <a:ln w="9525">
            <a:noFill/>
            <a:miter lim="800000"/>
            <a:headEnd/>
            <a:tailEnd/>
          </a:ln>
        </p:spPr>
        <p:txBody>
          <a:bodyPr>
            <a:spAutoFit/>
          </a:bodyPr>
          <a:lstStyle/>
          <a:p>
            <a:pPr>
              <a:spcBef>
                <a:spcPct val="50000"/>
              </a:spcBef>
            </a:pPr>
            <a:r>
              <a:rPr lang="en-US" sz="2800" b="0"/>
              <a:t>  Which students have a z-score less than -1?</a:t>
            </a:r>
          </a:p>
        </p:txBody>
      </p:sp>
      <p:sp>
        <p:nvSpPr>
          <p:cNvPr id="101438" name="Text Box 62"/>
          <p:cNvSpPr txBox="1">
            <a:spLocks noChangeArrowheads="1"/>
          </p:cNvSpPr>
          <p:nvPr/>
        </p:nvSpPr>
        <p:spPr bwMode="auto">
          <a:xfrm>
            <a:off x="179388" y="3321050"/>
            <a:ext cx="2519362" cy="519113"/>
          </a:xfrm>
          <a:prstGeom prst="rect">
            <a:avLst/>
          </a:prstGeom>
          <a:noFill/>
          <a:ln w="9525">
            <a:noFill/>
            <a:miter lim="800000"/>
            <a:headEnd/>
            <a:tailEnd/>
          </a:ln>
        </p:spPr>
        <p:txBody>
          <a:bodyPr>
            <a:spAutoFit/>
          </a:bodyPr>
          <a:lstStyle/>
          <a:p>
            <a:pPr>
              <a:spcBef>
                <a:spcPct val="50000"/>
              </a:spcBef>
            </a:pPr>
            <a:r>
              <a:rPr lang="en-US" sz="2800" b="0"/>
              <a:t>A) All of them</a:t>
            </a:r>
          </a:p>
        </p:txBody>
      </p:sp>
      <p:sp>
        <p:nvSpPr>
          <p:cNvPr id="101439" name="Text Box 63"/>
          <p:cNvSpPr txBox="1">
            <a:spLocks noChangeArrowheads="1"/>
          </p:cNvSpPr>
          <p:nvPr/>
        </p:nvSpPr>
        <p:spPr bwMode="auto">
          <a:xfrm>
            <a:off x="179388" y="3968750"/>
            <a:ext cx="3983037" cy="519113"/>
          </a:xfrm>
          <a:prstGeom prst="rect">
            <a:avLst/>
          </a:prstGeom>
          <a:noFill/>
          <a:ln w="9525">
            <a:noFill/>
            <a:miter lim="800000"/>
            <a:headEnd/>
            <a:tailEnd/>
          </a:ln>
        </p:spPr>
        <p:txBody>
          <a:bodyPr>
            <a:spAutoFit/>
          </a:bodyPr>
          <a:lstStyle/>
          <a:p>
            <a:pPr>
              <a:spcBef>
                <a:spcPct val="50000"/>
              </a:spcBef>
            </a:pPr>
            <a:r>
              <a:rPr lang="en-US" sz="2800" b="0"/>
              <a:t>B) Bill, Don and Fred</a:t>
            </a:r>
          </a:p>
        </p:txBody>
      </p:sp>
      <p:sp>
        <p:nvSpPr>
          <p:cNvPr id="101440" name="Text Box 64"/>
          <p:cNvSpPr txBox="1">
            <a:spLocks noChangeArrowheads="1"/>
          </p:cNvSpPr>
          <p:nvPr/>
        </p:nvSpPr>
        <p:spPr bwMode="auto">
          <a:xfrm>
            <a:off x="179388" y="4616450"/>
            <a:ext cx="3090862" cy="519113"/>
          </a:xfrm>
          <a:prstGeom prst="rect">
            <a:avLst/>
          </a:prstGeom>
          <a:noFill/>
          <a:ln w="9525">
            <a:noFill/>
            <a:miter lim="800000"/>
            <a:headEnd/>
            <a:tailEnd/>
          </a:ln>
        </p:spPr>
        <p:txBody>
          <a:bodyPr>
            <a:spAutoFit/>
          </a:bodyPr>
          <a:lstStyle/>
          <a:p>
            <a:pPr>
              <a:spcBef>
                <a:spcPct val="50000"/>
              </a:spcBef>
            </a:pPr>
            <a:r>
              <a:rPr lang="en-US" sz="2800" b="0"/>
              <a:t>C) Only Bill</a:t>
            </a:r>
          </a:p>
        </p:txBody>
      </p:sp>
      <p:sp>
        <p:nvSpPr>
          <p:cNvPr id="101441" name="Text Box 65"/>
          <p:cNvSpPr txBox="1">
            <a:spLocks noChangeArrowheads="1"/>
          </p:cNvSpPr>
          <p:nvPr/>
        </p:nvSpPr>
        <p:spPr bwMode="auto">
          <a:xfrm>
            <a:off x="215900" y="5192713"/>
            <a:ext cx="3527425" cy="954087"/>
          </a:xfrm>
          <a:prstGeom prst="rect">
            <a:avLst/>
          </a:prstGeom>
          <a:noFill/>
          <a:ln w="9525">
            <a:noFill/>
            <a:miter lim="800000"/>
            <a:headEnd/>
            <a:tailEnd/>
          </a:ln>
        </p:spPr>
        <p:txBody>
          <a:bodyPr>
            <a:spAutoFit/>
          </a:bodyPr>
          <a:lstStyle/>
          <a:p>
            <a:pPr>
              <a:spcBef>
                <a:spcPct val="50000"/>
              </a:spcBef>
            </a:pPr>
            <a:r>
              <a:rPr lang="en-US" sz="2800" b="0"/>
              <a:t>D) Ann, Caryn, Ken and Gary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437"/>
                                        </p:tgtEl>
                                        <p:attrNameLst>
                                          <p:attrName>style.visibility</p:attrName>
                                        </p:attrNameLst>
                                      </p:cBhvr>
                                      <p:to>
                                        <p:strVal val="visible"/>
                                      </p:to>
                                    </p:set>
                                    <p:animEffect transition="in" filter="dissolve">
                                      <p:cBhvr>
                                        <p:cTn id="7" dur="500"/>
                                        <p:tgtEl>
                                          <p:spTgt spid="10143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438"/>
                                        </p:tgtEl>
                                        <p:attrNameLst>
                                          <p:attrName>style.visibility</p:attrName>
                                        </p:attrNameLst>
                                      </p:cBhvr>
                                      <p:to>
                                        <p:strVal val="visible"/>
                                      </p:to>
                                    </p:set>
                                    <p:animEffect transition="in" filter="dissolve">
                                      <p:cBhvr>
                                        <p:cTn id="12" dur="500"/>
                                        <p:tgtEl>
                                          <p:spTgt spid="101438"/>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1439"/>
                                        </p:tgtEl>
                                        <p:attrNameLst>
                                          <p:attrName>style.visibility</p:attrName>
                                        </p:attrNameLst>
                                      </p:cBhvr>
                                      <p:to>
                                        <p:strVal val="visible"/>
                                      </p:to>
                                    </p:set>
                                    <p:animEffect transition="in" filter="dissolve">
                                      <p:cBhvr>
                                        <p:cTn id="15" dur="500"/>
                                        <p:tgtEl>
                                          <p:spTgt spid="10143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1440"/>
                                        </p:tgtEl>
                                        <p:attrNameLst>
                                          <p:attrName>style.visibility</p:attrName>
                                        </p:attrNameLst>
                                      </p:cBhvr>
                                      <p:to>
                                        <p:strVal val="visible"/>
                                      </p:to>
                                    </p:set>
                                    <p:animEffect transition="in" filter="dissolve">
                                      <p:cBhvr>
                                        <p:cTn id="18" dur="500"/>
                                        <p:tgtEl>
                                          <p:spTgt spid="10144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1441"/>
                                        </p:tgtEl>
                                        <p:attrNameLst>
                                          <p:attrName>style.visibility</p:attrName>
                                        </p:attrNameLst>
                                      </p:cBhvr>
                                      <p:to>
                                        <p:strVal val="visible"/>
                                      </p:to>
                                    </p:set>
                                    <p:animEffect transition="in" filter="dissolve">
                                      <p:cBhvr>
                                        <p:cTn id="21" dur="500"/>
                                        <p:tgtEl>
                                          <p:spTgt spid="101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37" grpId="0"/>
      <p:bldP spid="101438" grpId="0"/>
      <p:bldP spid="101439" grpId="0"/>
      <p:bldP spid="101440" grpId="0"/>
      <p:bldP spid="1014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ChangeArrowheads="1"/>
          </p:cNvSpPr>
          <p:nvPr>
            <p:ph type="title" idx="4294967295"/>
          </p:nvPr>
        </p:nvSpPr>
        <p:spPr>
          <a:xfrm>
            <a:off x="539552" y="188640"/>
            <a:ext cx="8110538" cy="792162"/>
          </a:xfrm>
        </p:spPr>
        <p:txBody>
          <a:bodyPr/>
          <a:lstStyle/>
          <a:p>
            <a:pPr fontAlgn="auto">
              <a:spcAft>
                <a:spcPts val="0"/>
              </a:spcAft>
              <a:defRPr/>
            </a:pPr>
            <a:r>
              <a:rPr lang="en-US" b="1" dirty="0" smtClean="0"/>
              <a:t>Practice Problem 2</a:t>
            </a:r>
          </a:p>
        </p:txBody>
      </p:sp>
      <p:graphicFrame>
        <p:nvGraphicFramePr>
          <p:cNvPr id="101379" name="Group 3"/>
          <p:cNvGraphicFramePr>
            <a:graphicFrameLocks noGrp="1"/>
          </p:cNvGraphicFramePr>
          <p:nvPr>
            <p:ph sz="half" idx="4294967295"/>
          </p:nvPr>
        </p:nvGraphicFramePr>
        <p:xfrm>
          <a:off x="575556" y="1268760"/>
          <a:ext cx="7902892" cy="1271207"/>
        </p:xfrm>
        <a:graphic>
          <a:graphicData uri="http://schemas.openxmlformats.org/drawingml/2006/table">
            <a:tbl>
              <a:tblPr/>
              <a:tblGrid>
                <a:gridCol w="1306488"/>
                <a:gridCol w="907846"/>
                <a:gridCol w="972108"/>
                <a:gridCol w="1008112"/>
                <a:gridCol w="972108"/>
                <a:gridCol w="936104"/>
                <a:gridCol w="864096"/>
                <a:gridCol w="936030"/>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437" name="Text Box 61"/>
          <p:cNvSpPr txBox="1">
            <a:spLocks noChangeArrowheads="1"/>
          </p:cNvSpPr>
          <p:nvPr/>
        </p:nvSpPr>
        <p:spPr bwMode="auto">
          <a:xfrm>
            <a:off x="323850" y="2708275"/>
            <a:ext cx="8977313" cy="519113"/>
          </a:xfrm>
          <a:prstGeom prst="rect">
            <a:avLst/>
          </a:prstGeom>
          <a:noFill/>
          <a:ln w="9525">
            <a:noFill/>
            <a:miter lim="800000"/>
            <a:headEnd/>
            <a:tailEnd/>
          </a:ln>
        </p:spPr>
        <p:txBody>
          <a:bodyPr>
            <a:spAutoFit/>
          </a:bodyPr>
          <a:lstStyle/>
          <a:p>
            <a:pPr>
              <a:spcBef>
                <a:spcPct val="50000"/>
              </a:spcBef>
            </a:pPr>
            <a:r>
              <a:rPr lang="en-US" sz="2800" b="0"/>
              <a:t>Which students have a z-score less than -1?</a:t>
            </a:r>
          </a:p>
        </p:txBody>
      </p:sp>
      <p:sp>
        <p:nvSpPr>
          <p:cNvPr id="101438" name="Text Box 62"/>
          <p:cNvSpPr txBox="1">
            <a:spLocks noChangeArrowheads="1"/>
          </p:cNvSpPr>
          <p:nvPr/>
        </p:nvSpPr>
        <p:spPr bwMode="auto">
          <a:xfrm>
            <a:off x="179388" y="3321050"/>
            <a:ext cx="2519362" cy="519113"/>
          </a:xfrm>
          <a:prstGeom prst="rect">
            <a:avLst/>
          </a:prstGeom>
          <a:noFill/>
          <a:ln w="9525">
            <a:noFill/>
            <a:miter lim="800000"/>
            <a:headEnd/>
            <a:tailEnd/>
          </a:ln>
        </p:spPr>
        <p:txBody>
          <a:bodyPr>
            <a:spAutoFit/>
          </a:bodyPr>
          <a:lstStyle/>
          <a:p>
            <a:pPr>
              <a:spcBef>
                <a:spcPct val="50000"/>
              </a:spcBef>
            </a:pPr>
            <a:r>
              <a:rPr lang="en-US" sz="2800" b="0"/>
              <a:t>A) All of them</a:t>
            </a:r>
          </a:p>
        </p:txBody>
      </p:sp>
      <p:sp>
        <p:nvSpPr>
          <p:cNvPr id="101439" name="Text Box 63"/>
          <p:cNvSpPr txBox="1">
            <a:spLocks noChangeArrowheads="1"/>
          </p:cNvSpPr>
          <p:nvPr/>
        </p:nvSpPr>
        <p:spPr bwMode="auto">
          <a:xfrm>
            <a:off x="179388" y="3968750"/>
            <a:ext cx="3983037" cy="519113"/>
          </a:xfrm>
          <a:prstGeom prst="rect">
            <a:avLst/>
          </a:prstGeom>
          <a:noFill/>
          <a:ln w="9525">
            <a:noFill/>
            <a:miter lim="800000"/>
            <a:headEnd/>
            <a:tailEnd/>
          </a:ln>
        </p:spPr>
        <p:txBody>
          <a:bodyPr>
            <a:spAutoFit/>
          </a:bodyPr>
          <a:lstStyle/>
          <a:p>
            <a:pPr>
              <a:spcBef>
                <a:spcPct val="50000"/>
              </a:spcBef>
            </a:pPr>
            <a:r>
              <a:rPr lang="en-US" sz="2800" b="0"/>
              <a:t>B) Bill, Don and Fred</a:t>
            </a:r>
          </a:p>
        </p:txBody>
      </p:sp>
      <p:sp>
        <p:nvSpPr>
          <p:cNvPr id="101440" name="Text Box 64"/>
          <p:cNvSpPr txBox="1">
            <a:spLocks noChangeArrowheads="1"/>
          </p:cNvSpPr>
          <p:nvPr/>
        </p:nvSpPr>
        <p:spPr bwMode="auto">
          <a:xfrm>
            <a:off x="179388" y="4616450"/>
            <a:ext cx="3090862" cy="519113"/>
          </a:xfrm>
          <a:prstGeom prst="rect">
            <a:avLst/>
          </a:prstGeom>
          <a:noFill/>
          <a:ln w="9525">
            <a:noFill/>
            <a:miter lim="800000"/>
            <a:headEnd/>
            <a:tailEnd/>
          </a:ln>
        </p:spPr>
        <p:txBody>
          <a:bodyPr>
            <a:spAutoFit/>
          </a:bodyPr>
          <a:lstStyle/>
          <a:p>
            <a:pPr>
              <a:spcBef>
                <a:spcPct val="50000"/>
              </a:spcBef>
            </a:pPr>
            <a:r>
              <a:rPr lang="en-US" sz="2800" b="0"/>
              <a:t>C) Only Bill</a:t>
            </a:r>
          </a:p>
        </p:txBody>
      </p:sp>
      <p:sp>
        <p:nvSpPr>
          <p:cNvPr id="101441" name="Text Box 65"/>
          <p:cNvSpPr txBox="1">
            <a:spLocks noChangeArrowheads="1"/>
          </p:cNvSpPr>
          <p:nvPr/>
        </p:nvSpPr>
        <p:spPr bwMode="auto">
          <a:xfrm>
            <a:off x="179388" y="5373688"/>
            <a:ext cx="3421062" cy="954087"/>
          </a:xfrm>
          <a:prstGeom prst="rect">
            <a:avLst/>
          </a:prstGeom>
          <a:noFill/>
          <a:ln w="9525">
            <a:noFill/>
            <a:miter lim="800000"/>
            <a:headEnd/>
            <a:tailEnd/>
          </a:ln>
        </p:spPr>
        <p:txBody>
          <a:bodyPr>
            <a:spAutoFit/>
          </a:bodyPr>
          <a:lstStyle/>
          <a:p>
            <a:pPr>
              <a:spcBef>
                <a:spcPct val="50000"/>
              </a:spcBef>
            </a:pPr>
            <a:r>
              <a:rPr lang="en-US" sz="2800" b="0"/>
              <a:t>D) Ann, Caryn, Ken and Gary</a:t>
            </a:r>
          </a:p>
        </p:txBody>
      </p:sp>
      <p:sp>
        <p:nvSpPr>
          <p:cNvPr id="101445" name="Text Box 69"/>
          <p:cNvSpPr txBox="1">
            <a:spLocks noChangeArrowheads="1"/>
          </p:cNvSpPr>
          <p:nvPr/>
        </p:nvSpPr>
        <p:spPr bwMode="auto">
          <a:xfrm>
            <a:off x="4967288" y="3213100"/>
            <a:ext cx="3565525" cy="1830388"/>
          </a:xfrm>
          <a:prstGeom prst="rect">
            <a:avLst/>
          </a:prstGeom>
          <a:noFill/>
          <a:ln w="9525">
            <a:noFill/>
            <a:miter lim="800000"/>
            <a:headEnd/>
            <a:tailEnd/>
          </a:ln>
        </p:spPr>
        <p:txBody>
          <a:bodyPr>
            <a:spAutoFit/>
          </a:bodyPr>
          <a:lstStyle/>
          <a:p>
            <a:pPr>
              <a:spcBef>
                <a:spcPct val="50000"/>
              </a:spcBef>
            </a:pPr>
            <a:r>
              <a:rPr lang="en-US" sz="2400" b="0"/>
              <a:t>Mean = 51</a:t>
            </a:r>
          </a:p>
          <a:p>
            <a:pPr>
              <a:spcBef>
                <a:spcPct val="50000"/>
              </a:spcBef>
            </a:pPr>
            <a:r>
              <a:rPr lang="en-US" sz="2400" b="0"/>
              <a:t>Standard Deviation = 4.6</a:t>
            </a:r>
          </a:p>
          <a:p>
            <a:pPr>
              <a:spcBef>
                <a:spcPct val="50000"/>
              </a:spcBef>
            </a:pPr>
            <a:endParaRPr lang="en-US" b="0"/>
          </a:p>
          <a:p>
            <a:pPr>
              <a:spcBef>
                <a:spcPct val="50000"/>
              </a:spcBef>
            </a:pPr>
            <a:endParaRPr lang="en-US" b="0"/>
          </a:p>
        </p:txBody>
      </p:sp>
      <p:sp>
        <p:nvSpPr>
          <p:cNvPr id="14" name="Oval 13"/>
          <p:cNvSpPr/>
          <p:nvPr/>
        </p:nvSpPr>
        <p:spPr>
          <a:xfrm>
            <a:off x="215900" y="4724400"/>
            <a:ext cx="3492500" cy="39687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215900" y="4545013"/>
            <a:ext cx="2592388" cy="7207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1831" name="TextBox 15"/>
          <p:cNvSpPr txBox="1">
            <a:spLocks noChangeArrowheads="1"/>
          </p:cNvSpPr>
          <p:nvPr/>
        </p:nvSpPr>
        <p:spPr bwMode="auto">
          <a:xfrm>
            <a:off x="4967288" y="4760913"/>
            <a:ext cx="3600450" cy="954087"/>
          </a:xfrm>
          <a:prstGeom prst="rect">
            <a:avLst/>
          </a:prstGeom>
          <a:noFill/>
          <a:ln w="9525">
            <a:noFill/>
            <a:miter lim="800000"/>
            <a:headEnd/>
            <a:tailEnd/>
          </a:ln>
        </p:spPr>
        <p:txBody>
          <a:bodyPr>
            <a:spAutoFit/>
          </a:bodyPr>
          <a:lstStyle/>
          <a:p>
            <a:r>
              <a:rPr lang="en-US" sz="2800" u="sng"/>
              <a:t>X – 51</a:t>
            </a:r>
          </a:p>
          <a:p>
            <a:r>
              <a:rPr lang="en-US" sz="2800"/>
              <a:t>   4.6</a:t>
            </a:r>
          </a:p>
        </p:txBody>
      </p:sp>
      <p:sp>
        <p:nvSpPr>
          <p:cNvPr id="161832" name="TextBox 16"/>
          <p:cNvSpPr txBox="1">
            <a:spLocks noChangeArrowheads="1"/>
          </p:cNvSpPr>
          <p:nvPr/>
        </p:nvSpPr>
        <p:spPr bwMode="auto">
          <a:xfrm>
            <a:off x="6227763" y="4941888"/>
            <a:ext cx="1044575" cy="522287"/>
          </a:xfrm>
          <a:prstGeom prst="rect">
            <a:avLst/>
          </a:prstGeom>
          <a:noFill/>
          <a:ln w="9525">
            <a:noFill/>
            <a:miter lim="800000"/>
            <a:headEnd/>
            <a:tailEnd/>
          </a:ln>
        </p:spPr>
        <p:txBody>
          <a:bodyPr>
            <a:spAutoFit/>
          </a:bodyPr>
          <a:lstStyle/>
          <a:p>
            <a:r>
              <a:rPr lang="en-US" sz="2800"/>
              <a:t>&lt; -1</a:t>
            </a:r>
          </a:p>
        </p:txBody>
      </p:sp>
      <p:sp>
        <p:nvSpPr>
          <p:cNvPr id="161833" name="TextBox 17"/>
          <p:cNvSpPr txBox="1">
            <a:spLocks noChangeArrowheads="1"/>
          </p:cNvSpPr>
          <p:nvPr/>
        </p:nvSpPr>
        <p:spPr bwMode="auto">
          <a:xfrm>
            <a:off x="5040313" y="5805488"/>
            <a:ext cx="1547812" cy="522287"/>
          </a:xfrm>
          <a:prstGeom prst="rect">
            <a:avLst/>
          </a:prstGeom>
          <a:noFill/>
          <a:ln w="9525">
            <a:noFill/>
            <a:miter lim="800000"/>
            <a:headEnd/>
            <a:tailEnd/>
          </a:ln>
        </p:spPr>
        <p:txBody>
          <a:bodyPr>
            <a:spAutoFit/>
          </a:bodyPr>
          <a:lstStyle/>
          <a:p>
            <a:r>
              <a:rPr lang="en-US" sz="2800"/>
              <a:t>X &lt; 46</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1437"/>
                                        </p:tgtEl>
                                        <p:attrNameLst>
                                          <p:attrName>style.visibility</p:attrName>
                                        </p:attrNameLst>
                                      </p:cBhvr>
                                      <p:to>
                                        <p:strVal val="visible"/>
                                      </p:to>
                                    </p:set>
                                    <p:animEffect transition="in" filter="dissolve">
                                      <p:cBhvr>
                                        <p:cTn id="7" dur="500"/>
                                        <p:tgtEl>
                                          <p:spTgt spid="10143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438"/>
                                        </p:tgtEl>
                                        <p:attrNameLst>
                                          <p:attrName>style.visibility</p:attrName>
                                        </p:attrNameLst>
                                      </p:cBhvr>
                                      <p:to>
                                        <p:strVal val="visible"/>
                                      </p:to>
                                    </p:set>
                                    <p:animEffect transition="in" filter="dissolve">
                                      <p:cBhvr>
                                        <p:cTn id="12" dur="500"/>
                                        <p:tgtEl>
                                          <p:spTgt spid="101438"/>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1439"/>
                                        </p:tgtEl>
                                        <p:attrNameLst>
                                          <p:attrName>style.visibility</p:attrName>
                                        </p:attrNameLst>
                                      </p:cBhvr>
                                      <p:to>
                                        <p:strVal val="visible"/>
                                      </p:to>
                                    </p:set>
                                    <p:animEffect transition="in" filter="dissolve">
                                      <p:cBhvr>
                                        <p:cTn id="15" dur="500"/>
                                        <p:tgtEl>
                                          <p:spTgt spid="10143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1440"/>
                                        </p:tgtEl>
                                        <p:attrNameLst>
                                          <p:attrName>style.visibility</p:attrName>
                                        </p:attrNameLst>
                                      </p:cBhvr>
                                      <p:to>
                                        <p:strVal val="visible"/>
                                      </p:to>
                                    </p:set>
                                    <p:animEffect transition="in" filter="dissolve">
                                      <p:cBhvr>
                                        <p:cTn id="18" dur="500"/>
                                        <p:tgtEl>
                                          <p:spTgt spid="10144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1441"/>
                                        </p:tgtEl>
                                        <p:attrNameLst>
                                          <p:attrName>style.visibility</p:attrName>
                                        </p:attrNameLst>
                                      </p:cBhvr>
                                      <p:to>
                                        <p:strVal val="visible"/>
                                      </p:to>
                                    </p:set>
                                    <p:animEffect transition="in" filter="dissolve">
                                      <p:cBhvr>
                                        <p:cTn id="21" dur="500"/>
                                        <p:tgtEl>
                                          <p:spTgt spid="101441"/>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1445"/>
                                        </p:tgtEl>
                                        <p:attrNameLst>
                                          <p:attrName>style.visibility</p:attrName>
                                        </p:attrNameLst>
                                      </p:cBhvr>
                                      <p:to>
                                        <p:strVal val="visible"/>
                                      </p:to>
                                    </p:set>
                                    <p:animEffect transition="in" filter="blinds(horizontal)">
                                      <p:cBhvr>
                                        <p:cTn id="26" dur="500"/>
                                        <p:tgtEl>
                                          <p:spTgt spid="101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37" grpId="0"/>
      <p:bldP spid="101438" grpId="0"/>
      <p:bldP spid="101439" grpId="0"/>
      <p:bldP spid="101440" grpId="0"/>
      <p:bldP spid="101441" grpId="0"/>
      <p:bldP spid="10144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ChangeArrowheads="1"/>
          </p:cNvSpPr>
          <p:nvPr>
            <p:ph type="title"/>
          </p:nvPr>
        </p:nvSpPr>
        <p:spPr>
          <a:xfrm>
            <a:off x="395536" y="224644"/>
            <a:ext cx="7504112" cy="908050"/>
          </a:xfrm>
        </p:spPr>
        <p:txBody>
          <a:bodyPr/>
          <a:lstStyle/>
          <a:p>
            <a:pPr fontAlgn="auto">
              <a:spcAft>
                <a:spcPts val="0"/>
              </a:spcAft>
              <a:defRPr/>
            </a:pPr>
            <a:r>
              <a:rPr lang="en-US" b="1" dirty="0" smtClean="0"/>
              <a:t>Practice Problem 3</a:t>
            </a:r>
          </a:p>
        </p:txBody>
      </p:sp>
      <p:graphicFrame>
        <p:nvGraphicFramePr>
          <p:cNvPr id="102403" name="Group 3"/>
          <p:cNvGraphicFramePr>
            <a:graphicFrameLocks noGrp="1"/>
          </p:cNvGraphicFramePr>
          <p:nvPr>
            <p:ph sz="quarter" idx="1"/>
          </p:nvPr>
        </p:nvGraphicFramePr>
        <p:xfrm>
          <a:off x="457200" y="1323975"/>
          <a:ext cx="7931150" cy="1271207"/>
        </p:xfrm>
        <a:graphic>
          <a:graphicData uri="http://schemas.openxmlformats.org/drawingml/2006/table">
            <a:tbl>
              <a:tblPr/>
              <a:tblGrid>
                <a:gridCol w="1270484"/>
                <a:gridCol w="972108"/>
                <a:gridCol w="1008112"/>
                <a:gridCol w="936104"/>
                <a:gridCol w="972108"/>
                <a:gridCol w="936104"/>
                <a:gridCol w="936104"/>
                <a:gridCol w="900026"/>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61" name="Text Box 61"/>
          <p:cNvSpPr txBox="1">
            <a:spLocks noChangeArrowheads="1"/>
          </p:cNvSpPr>
          <p:nvPr/>
        </p:nvSpPr>
        <p:spPr bwMode="auto">
          <a:xfrm>
            <a:off x="358775" y="2744788"/>
            <a:ext cx="8977313" cy="519112"/>
          </a:xfrm>
          <a:prstGeom prst="rect">
            <a:avLst/>
          </a:prstGeom>
          <a:noFill/>
          <a:ln w="9525">
            <a:noFill/>
            <a:miter lim="800000"/>
            <a:headEnd/>
            <a:tailEnd/>
          </a:ln>
        </p:spPr>
        <p:txBody>
          <a:bodyPr>
            <a:spAutoFit/>
          </a:bodyPr>
          <a:lstStyle/>
          <a:p>
            <a:pPr>
              <a:spcBef>
                <a:spcPct val="50000"/>
              </a:spcBef>
            </a:pPr>
            <a:r>
              <a:rPr lang="en-US" sz="2800" b="0"/>
              <a:t>Which student’s height has a z-score of zero?</a:t>
            </a:r>
          </a:p>
        </p:txBody>
      </p:sp>
      <p:sp>
        <p:nvSpPr>
          <p:cNvPr id="102462" name="Text Box 62"/>
          <p:cNvSpPr txBox="1">
            <a:spLocks noChangeArrowheads="1"/>
          </p:cNvSpPr>
          <p:nvPr/>
        </p:nvSpPr>
        <p:spPr bwMode="auto">
          <a:xfrm>
            <a:off x="395288" y="3500438"/>
            <a:ext cx="2519362" cy="519112"/>
          </a:xfrm>
          <a:prstGeom prst="rect">
            <a:avLst/>
          </a:prstGeom>
          <a:noFill/>
          <a:ln w="9525">
            <a:noFill/>
            <a:miter lim="800000"/>
            <a:headEnd/>
            <a:tailEnd/>
          </a:ln>
        </p:spPr>
        <p:txBody>
          <a:bodyPr>
            <a:spAutoFit/>
          </a:bodyPr>
          <a:lstStyle/>
          <a:p>
            <a:pPr>
              <a:spcBef>
                <a:spcPct val="50000"/>
              </a:spcBef>
            </a:pPr>
            <a:r>
              <a:rPr lang="en-US" sz="2800" b="0"/>
              <a:t>A) Bill</a:t>
            </a:r>
          </a:p>
        </p:txBody>
      </p:sp>
      <p:sp>
        <p:nvSpPr>
          <p:cNvPr id="102463" name="Text Box 63"/>
          <p:cNvSpPr txBox="1">
            <a:spLocks noChangeArrowheads="1"/>
          </p:cNvSpPr>
          <p:nvPr/>
        </p:nvSpPr>
        <p:spPr bwMode="auto">
          <a:xfrm>
            <a:off x="395288" y="4149725"/>
            <a:ext cx="3983037" cy="519113"/>
          </a:xfrm>
          <a:prstGeom prst="rect">
            <a:avLst/>
          </a:prstGeom>
          <a:noFill/>
          <a:ln w="9525">
            <a:noFill/>
            <a:miter lim="800000"/>
            <a:headEnd/>
            <a:tailEnd/>
          </a:ln>
        </p:spPr>
        <p:txBody>
          <a:bodyPr>
            <a:spAutoFit/>
          </a:bodyPr>
          <a:lstStyle/>
          <a:p>
            <a:pPr>
              <a:spcBef>
                <a:spcPct val="50000"/>
              </a:spcBef>
            </a:pPr>
            <a:r>
              <a:rPr lang="en-US" sz="2800" b="0"/>
              <a:t>B) Fred</a:t>
            </a:r>
          </a:p>
        </p:txBody>
      </p:sp>
      <p:sp>
        <p:nvSpPr>
          <p:cNvPr id="102464" name="Text Box 64"/>
          <p:cNvSpPr txBox="1">
            <a:spLocks noChangeArrowheads="1"/>
          </p:cNvSpPr>
          <p:nvPr/>
        </p:nvSpPr>
        <p:spPr bwMode="auto">
          <a:xfrm>
            <a:off x="395288" y="4833938"/>
            <a:ext cx="3090862" cy="519112"/>
          </a:xfrm>
          <a:prstGeom prst="rect">
            <a:avLst/>
          </a:prstGeom>
          <a:noFill/>
          <a:ln w="9525">
            <a:noFill/>
            <a:miter lim="800000"/>
            <a:headEnd/>
            <a:tailEnd/>
          </a:ln>
        </p:spPr>
        <p:txBody>
          <a:bodyPr>
            <a:spAutoFit/>
          </a:bodyPr>
          <a:lstStyle/>
          <a:p>
            <a:pPr>
              <a:spcBef>
                <a:spcPct val="50000"/>
              </a:spcBef>
            </a:pPr>
            <a:r>
              <a:rPr lang="en-US" sz="2800" b="0"/>
              <a:t>C) Caryn</a:t>
            </a:r>
          </a:p>
        </p:txBody>
      </p:sp>
      <p:sp>
        <p:nvSpPr>
          <p:cNvPr id="102465" name="Text Box 65"/>
          <p:cNvSpPr txBox="1">
            <a:spLocks noChangeArrowheads="1"/>
          </p:cNvSpPr>
          <p:nvPr/>
        </p:nvSpPr>
        <p:spPr bwMode="auto">
          <a:xfrm>
            <a:off x="395288" y="5516563"/>
            <a:ext cx="3132137" cy="519112"/>
          </a:xfrm>
          <a:prstGeom prst="rect">
            <a:avLst/>
          </a:prstGeom>
          <a:noFill/>
          <a:ln w="9525">
            <a:noFill/>
            <a:miter lim="800000"/>
            <a:headEnd/>
            <a:tailEnd/>
          </a:ln>
        </p:spPr>
        <p:txBody>
          <a:bodyPr>
            <a:spAutoFit/>
          </a:bodyPr>
          <a:lstStyle/>
          <a:p>
            <a:pPr>
              <a:spcBef>
                <a:spcPct val="50000"/>
              </a:spcBef>
            </a:pPr>
            <a:r>
              <a:rPr lang="en-US" sz="2800" b="0"/>
              <a:t>D) None of them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61"/>
                                        </p:tgtEl>
                                        <p:attrNameLst>
                                          <p:attrName>style.visibility</p:attrName>
                                        </p:attrNameLst>
                                      </p:cBhvr>
                                      <p:to>
                                        <p:strVal val="visible"/>
                                      </p:to>
                                    </p:set>
                                    <p:animEffect transition="in" filter="dissolve">
                                      <p:cBhvr>
                                        <p:cTn id="7" dur="500"/>
                                        <p:tgtEl>
                                          <p:spTgt spid="10246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62"/>
                                        </p:tgtEl>
                                        <p:attrNameLst>
                                          <p:attrName>style.visibility</p:attrName>
                                        </p:attrNameLst>
                                      </p:cBhvr>
                                      <p:to>
                                        <p:strVal val="visible"/>
                                      </p:to>
                                    </p:set>
                                    <p:animEffect transition="in" filter="dissolve">
                                      <p:cBhvr>
                                        <p:cTn id="12" dur="500"/>
                                        <p:tgtEl>
                                          <p:spTgt spid="10246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2463"/>
                                        </p:tgtEl>
                                        <p:attrNameLst>
                                          <p:attrName>style.visibility</p:attrName>
                                        </p:attrNameLst>
                                      </p:cBhvr>
                                      <p:to>
                                        <p:strVal val="visible"/>
                                      </p:to>
                                    </p:set>
                                    <p:animEffect transition="in" filter="dissolve">
                                      <p:cBhvr>
                                        <p:cTn id="15" dur="500"/>
                                        <p:tgtEl>
                                          <p:spTgt spid="10246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2464"/>
                                        </p:tgtEl>
                                        <p:attrNameLst>
                                          <p:attrName>style.visibility</p:attrName>
                                        </p:attrNameLst>
                                      </p:cBhvr>
                                      <p:to>
                                        <p:strVal val="visible"/>
                                      </p:to>
                                    </p:set>
                                    <p:animEffect transition="in" filter="dissolve">
                                      <p:cBhvr>
                                        <p:cTn id="18" dur="500"/>
                                        <p:tgtEl>
                                          <p:spTgt spid="10246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2465"/>
                                        </p:tgtEl>
                                        <p:attrNameLst>
                                          <p:attrName>style.visibility</p:attrName>
                                        </p:attrNameLst>
                                      </p:cBhvr>
                                      <p:to>
                                        <p:strVal val="visible"/>
                                      </p:to>
                                    </p:set>
                                    <p:animEffect transition="in" filter="dissolve">
                                      <p:cBhvr>
                                        <p:cTn id="21" dur="500"/>
                                        <p:tgtEl>
                                          <p:spTgt spid="1024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1" grpId="0"/>
      <p:bldP spid="102462" grpId="0"/>
      <p:bldP spid="102463" grpId="0"/>
      <p:bldP spid="102464" grpId="0"/>
      <p:bldP spid="10246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ChangeArrowheads="1"/>
          </p:cNvSpPr>
          <p:nvPr>
            <p:ph type="title" idx="4294967295"/>
          </p:nvPr>
        </p:nvSpPr>
        <p:spPr>
          <a:xfrm>
            <a:off x="431540" y="296652"/>
            <a:ext cx="8110538" cy="792163"/>
          </a:xfrm>
        </p:spPr>
        <p:txBody>
          <a:bodyPr/>
          <a:lstStyle/>
          <a:p>
            <a:pPr fontAlgn="auto">
              <a:spcAft>
                <a:spcPts val="0"/>
              </a:spcAft>
              <a:defRPr/>
            </a:pPr>
            <a:r>
              <a:rPr lang="en-US" b="1" dirty="0" smtClean="0"/>
              <a:t>Practice Problem 3</a:t>
            </a:r>
          </a:p>
        </p:txBody>
      </p:sp>
      <p:graphicFrame>
        <p:nvGraphicFramePr>
          <p:cNvPr id="102403" name="Group 3"/>
          <p:cNvGraphicFramePr>
            <a:graphicFrameLocks noGrp="1"/>
          </p:cNvGraphicFramePr>
          <p:nvPr>
            <p:ph sz="half" idx="4294967295"/>
          </p:nvPr>
        </p:nvGraphicFramePr>
        <p:xfrm>
          <a:off x="503548" y="1340768"/>
          <a:ext cx="7931150" cy="1271207"/>
        </p:xfrm>
        <a:graphic>
          <a:graphicData uri="http://schemas.openxmlformats.org/drawingml/2006/table">
            <a:tbl>
              <a:tblPr/>
              <a:tblGrid>
                <a:gridCol w="1270484"/>
                <a:gridCol w="972108"/>
                <a:gridCol w="936104"/>
                <a:gridCol w="972108"/>
                <a:gridCol w="1008112"/>
                <a:gridCol w="972108"/>
                <a:gridCol w="900100"/>
                <a:gridCol w="900026"/>
              </a:tblGrid>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Bill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Caryn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Don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Ken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Fred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Gary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Height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(in inches)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51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61" name="Text Box 61"/>
          <p:cNvSpPr txBox="1">
            <a:spLocks noChangeArrowheads="1"/>
          </p:cNvSpPr>
          <p:nvPr/>
        </p:nvSpPr>
        <p:spPr bwMode="auto">
          <a:xfrm>
            <a:off x="323850" y="2744788"/>
            <a:ext cx="8977313" cy="519112"/>
          </a:xfrm>
          <a:prstGeom prst="rect">
            <a:avLst/>
          </a:prstGeom>
          <a:noFill/>
          <a:ln w="9525">
            <a:noFill/>
            <a:miter lim="800000"/>
            <a:headEnd/>
            <a:tailEnd/>
          </a:ln>
        </p:spPr>
        <p:txBody>
          <a:bodyPr>
            <a:spAutoFit/>
          </a:bodyPr>
          <a:lstStyle/>
          <a:p>
            <a:pPr>
              <a:spcBef>
                <a:spcPct val="50000"/>
              </a:spcBef>
            </a:pPr>
            <a:r>
              <a:rPr lang="en-US" sz="2800" b="0"/>
              <a:t>Which student’s height has a z-score of zero?</a:t>
            </a:r>
          </a:p>
        </p:txBody>
      </p:sp>
      <p:sp>
        <p:nvSpPr>
          <p:cNvPr id="102462" name="Text Box 62"/>
          <p:cNvSpPr txBox="1">
            <a:spLocks noChangeArrowheads="1"/>
          </p:cNvSpPr>
          <p:nvPr/>
        </p:nvSpPr>
        <p:spPr bwMode="auto">
          <a:xfrm>
            <a:off x="395288" y="3500438"/>
            <a:ext cx="2519362" cy="519112"/>
          </a:xfrm>
          <a:prstGeom prst="rect">
            <a:avLst/>
          </a:prstGeom>
          <a:noFill/>
          <a:ln w="9525">
            <a:noFill/>
            <a:miter lim="800000"/>
            <a:headEnd/>
            <a:tailEnd/>
          </a:ln>
        </p:spPr>
        <p:txBody>
          <a:bodyPr>
            <a:spAutoFit/>
          </a:bodyPr>
          <a:lstStyle/>
          <a:p>
            <a:pPr>
              <a:spcBef>
                <a:spcPct val="50000"/>
              </a:spcBef>
            </a:pPr>
            <a:r>
              <a:rPr lang="en-US" sz="2800" b="0"/>
              <a:t>A) Bill</a:t>
            </a:r>
          </a:p>
        </p:txBody>
      </p:sp>
      <p:sp>
        <p:nvSpPr>
          <p:cNvPr id="102463" name="Text Box 63"/>
          <p:cNvSpPr txBox="1">
            <a:spLocks noChangeArrowheads="1"/>
          </p:cNvSpPr>
          <p:nvPr/>
        </p:nvSpPr>
        <p:spPr bwMode="auto">
          <a:xfrm>
            <a:off x="395288" y="4149725"/>
            <a:ext cx="3983037" cy="519113"/>
          </a:xfrm>
          <a:prstGeom prst="rect">
            <a:avLst/>
          </a:prstGeom>
          <a:noFill/>
          <a:ln w="9525">
            <a:noFill/>
            <a:miter lim="800000"/>
            <a:headEnd/>
            <a:tailEnd/>
          </a:ln>
        </p:spPr>
        <p:txBody>
          <a:bodyPr>
            <a:spAutoFit/>
          </a:bodyPr>
          <a:lstStyle/>
          <a:p>
            <a:pPr>
              <a:spcBef>
                <a:spcPct val="50000"/>
              </a:spcBef>
            </a:pPr>
            <a:r>
              <a:rPr lang="en-US" sz="2800" b="0"/>
              <a:t>B) Fred</a:t>
            </a:r>
          </a:p>
        </p:txBody>
      </p:sp>
      <p:sp>
        <p:nvSpPr>
          <p:cNvPr id="102464" name="Text Box 64"/>
          <p:cNvSpPr txBox="1">
            <a:spLocks noChangeArrowheads="1"/>
          </p:cNvSpPr>
          <p:nvPr/>
        </p:nvSpPr>
        <p:spPr bwMode="auto">
          <a:xfrm>
            <a:off x="395288" y="4833938"/>
            <a:ext cx="3090862" cy="519112"/>
          </a:xfrm>
          <a:prstGeom prst="rect">
            <a:avLst/>
          </a:prstGeom>
          <a:noFill/>
          <a:ln w="9525">
            <a:noFill/>
            <a:miter lim="800000"/>
            <a:headEnd/>
            <a:tailEnd/>
          </a:ln>
        </p:spPr>
        <p:txBody>
          <a:bodyPr>
            <a:spAutoFit/>
          </a:bodyPr>
          <a:lstStyle/>
          <a:p>
            <a:pPr>
              <a:spcBef>
                <a:spcPct val="50000"/>
              </a:spcBef>
            </a:pPr>
            <a:r>
              <a:rPr lang="en-US" sz="2800" b="0"/>
              <a:t>C) Caryn</a:t>
            </a:r>
          </a:p>
        </p:txBody>
      </p:sp>
      <p:sp>
        <p:nvSpPr>
          <p:cNvPr id="102465" name="Text Box 65"/>
          <p:cNvSpPr txBox="1">
            <a:spLocks noChangeArrowheads="1"/>
          </p:cNvSpPr>
          <p:nvPr/>
        </p:nvSpPr>
        <p:spPr bwMode="auto">
          <a:xfrm>
            <a:off x="395288" y="5516563"/>
            <a:ext cx="3132137" cy="519112"/>
          </a:xfrm>
          <a:prstGeom prst="rect">
            <a:avLst/>
          </a:prstGeom>
          <a:noFill/>
          <a:ln w="9525">
            <a:noFill/>
            <a:miter lim="800000"/>
            <a:headEnd/>
            <a:tailEnd/>
          </a:ln>
        </p:spPr>
        <p:txBody>
          <a:bodyPr>
            <a:spAutoFit/>
          </a:bodyPr>
          <a:lstStyle/>
          <a:p>
            <a:pPr>
              <a:spcBef>
                <a:spcPct val="50000"/>
              </a:spcBef>
            </a:pPr>
            <a:r>
              <a:rPr lang="en-US" sz="2800" b="0"/>
              <a:t>D) None of them</a:t>
            </a:r>
          </a:p>
        </p:txBody>
      </p:sp>
      <p:sp>
        <p:nvSpPr>
          <p:cNvPr id="102466" name="Oval 66"/>
          <p:cNvSpPr>
            <a:spLocks noChangeArrowheads="1"/>
          </p:cNvSpPr>
          <p:nvPr/>
        </p:nvSpPr>
        <p:spPr bwMode="auto">
          <a:xfrm>
            <a:off x="395288" y="4041775"/>
            <a:ext cx="1584325" cy="792163"/>
          </a:xfrm>
          <a:prstGeom prst="ellipse">
            <a:avLst/>
          </a:prstGeom>
          <a:noFill/>
          <a:ln w="28575">
            <a:solidFill>
              <a:srgbClr val="BB0000"/>
            </a:solidFill>
            <a:round/>
            <a:headEnd/>
            <a:tailEnd/>
          </a:ln>
        </p:spPr>
        <p:txBody>
          <a:bodyPr wrap="none" anchor="ctr"/>
          <a:lstStyle/>
          <a:p>
            <a:pPr algn="ctr"/>
            <a:endParaRPr lang="en-US" b="0">
              <a:solidFill>
                <a:schemeClr val="bg1"/>
              </a:solidFill>
            </a:endParaRPr>
          </a:p>
        </p:txBody>
      </p:sp>
      <p:sp>
        <p:nvSpPr>
          <p:cNvPr id="165925" name="TextBox 9"/>
          <p:cNvSpPr txBox="1">
            <a:spLocks noChangeArrowheads="1"/>
          </p:cNvSpPr>
          <p:nvPr/>
        </p:nvSpPr>
        <p:spPr bwMode="auto">
          <a:xfrm>
            <a:off x="4859338" y="3536950"/>
            <a:ext cx="3060700" cy="923925"/>
          </a:xfrm>
          <a:prstGeom prst="rect">
            <a:avLst/>
          </a:prstGeom>
          <a:noFill/>
          <a:ln w="9525">
            <a:noFill/>
            <a:miter lim="800000"/>
            <a:headEnd/>
            <a:tailEnd/>
          </a:ln>
        </p:spPr>
        <p:txBody>
          <a:bodyPr>
            <a:spAutoFit/>
          </a:bodyPr>
          <a:lstStyle/>
          <a:p>
            <a:r>
              <a:rPr lang="en-US"/>
              <a:t>Mean = 50</a:t>
            </a:r>
          </a:p>
          <a:p>
            <a:endParaRPr lang="en-US"/>
          </a:p>
          <a:p>
            <a:r>
              <a:rPr lang="en-US"/>
              <a:t>Standard Deviation = 5.3</a:t>
            </a:r>
          </a:p>
        </p:txBody>
      </p:sp>
      <p:sp>
        <p:nvSpPr>
          <p:cNvPr id="165926" name="TextBox 10"/>
          <p:cNvSpPr txBox="1">
            <a:spLocks noChangeArrowheads="1"/>
          </p:cNvSpPr>
          <p:nvPr/>
        </p:nvSpPr>
        <p:spPr bwMode="auto">
          <a:xfrm>
            <a:off x="4967288" y="4724400"/>
            <a:ext cx="2989262" cy="647700"/>
          </a:xfrm>
          <a:prstGeom prst="rect">
            <a:avLst/>
          </a:prstGeom>
          <a:noFill/>
          <a:ln w="9525">
            <a:noFill/>
            <a:miter lim="800000"/>
            <a:headEnd/>
            <a:tailEnd/>
          </a:ln>
        </p:spPr>
        <p:txBody>
          <a:bodyPr>
            <a:spAutoFit/>
          </a:bodyPr>
          <a:lstStyle/>
          <a:p>
            <a:r>
              <a:rPr lang="en-US" u="sng"/>
              <a:t>X – 50</a:t>
            </a:r>
          </a:p>
          <a:p>
            <a:r>
              <a:rPr lang="en-US"/>
              <a:t>   5.3</a:t>
            </a:r>
          </a:p>
        </p:txBody>
      </p:sp>
      <p:sp>
        <p:nvSpPr>
          <p:cNvPr id="165927" name="TextBox 11"/>
          <p:cNvSpPr txBox="1">
            <a:spLocks noChangeArrowheads="1"/>
          </p:cNvSpPr>
          <p:nvPr/>
        </p:nvSpPr>
        <p:spPr bwMode="auto">
          <a:xfrm>
            <a:off x="5832475" y="4833938"/>
            <a:ext cx="827088" cy="368300"/>
          </a:xfrm>
          <a:prstGeom prst="rect">
            <a:avLst/>
          </a:prstGeom>
          <a:noFill/>
          <a:ln w="9525">
            <a:noFill/>
            <a:miter lim="800000"/>
            <a:headEnd/>
            <a:tailEnd/>
          </a:ln>
        </p:spPr>
        <p:txBody>
          <a:bodyPr>
            <a:spAutoFit/>
          </a:bodyPr>
          <a:lstStyle/>
          <a:p>
            <a:r>
              <a:rPr lang="en-US"/>
              <a:t>=  0</a:t>
            </a:r>
          </a:p>
        </p:txBody>
      </p:sp>
      <p:sp>
        <p:nvSpPr>
          <p:cNvPr id="165928" name="TextBox 12"/>
          <p:cNvSpPr txBox="1">
            <a:spLocks noChangeArrowheads="1"/>
          </p:cNvSpPr>
          <p:nvPr/>
        </p:nvSpPr>
        <p:spPr bwMode="auto">
          <a:xfrm>
            <a:off x="5184775" y="5589588"/>
            <a:ext cx="857250" cy="368300"/>
          </a:xfrm>
          <a:prstGeom prst="rect">
            <a:avLst/>
          </a:prstGeom>
          <a:noFill/>
          <a:ln w="9525">
            <a:noFill/>
            <a:miter lim="800000"/>
            <a:headEnd/>
            <a:tailEnd/>
          </a:ln>
        </p:spPr>
        <p:txBody>
          <a:bodyPr wrap="none">
            <a:spAutoFit/>
          </a:bodyPr>
          <a:lstStyle/>
          <a:p>
            <a:r>
              <a:rPr lang="en-US"/>
              <a:t>X = 50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61"/>
                                        </p:tgtEl>
                                        <p:attrNameLst>
                                          <p:attrName>style.visibility</p:attrName>
                                        </p:attrNameLst>
                                      </p:cBhvr>
                                      <p:to>
                                        <p:strVal val="visible"/>
                                      </p:to>
                                    </p:set>
                                    <p:animEffect transition="in" filter="dissolve">
                                      <p:cBhvr>
                                        <p:cTn id="7" dur="500"/>
                                        <p:tgtEl>
                                          <p:spTgt spid="10246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462"/>
                                        </p:tgtEl>
                                        <p:attrNameLst>
                                          <p:attrName>style.visibility</p:attrName>
                                        </p:attrNameLst>
                                      </p:cBhvr>
                                      <p:to>
                                        <p:strVal val="visible"/>
                                      </p:to>
                                    </p:set>
                                    <p:animEffect transition="in" filter="dissolve">
                                      <p:cBhvr>
                                        <p:cTn id="12" dur="500"/>
                                        <p:tgtEl>
                                          <p:spTgt spid="10246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2463"/>
                                        </p:tgtEl>
                                        <p:attrNameLst>
                                          <p:attrName>style.visibility</p:attrName>
                                        </p:attrNameLst>
                                      </p:cBhvr>
                                      <p:to>
                                        <p:strVal val="visible"/>
                                      </p:to>
                                    </p:set>
                                    <p:animEffect transition="in" filter="dissolve">
                                      <p:cBhvr>
                                        <p:cTn id="15" dur="500"/>
                                        <p:tgtEl>
                                          <p:spTgt spid="10246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2464"/>
                                        </p:tgtEl>
                                        <p:attrNameLst>
                                          <p:attrName>style.visibility</p:attrName>
                                        </p:attrNameLst>
                                      </p:cBhvr>
                                      <p:to>
                                        <p:strVal val="visible"/>
                                      </p:to>
                                    </p:set>
                                    <p:animEffect transition="in" filter="dissolve">
                                      <p:cBhvr>
                                        <p:cTn id="18" dur="500"/>
                                        <p:tgtEl>
                                          <p:spTgt spid="10246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2465"/>
                                        </p:tgtEl>
                                        <p:attrNameLst>
                                          <p:attrName>style.visibility</p:attrName>
                                        </p:attrNameLst>
                                      </p:cBhvr>
                                      <p:to>
                                        <p:strVal val="visible"/>
                                      </p:to>
                                    </p:set>
                                    <p:animEffect transition="in" filter="dissolve">
                                      <p:cBhvr>
                                        <p:cTn id="21" dur="500"/>
                                        <p:tgtEl>
                                          <p:spTgt spid="10246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02466"/>
                                        </p:tgtEl>
                                        <p:attrNameLst>
                                          <p:attrName>style.visibility</p:attrName>
                                        </p:attrNameLst>
                                      </p:cBhvr>
                                      <p:to>
                                        <p:strVal val="visible"/>
                                      </p:to>
                                    </p:set>
                                    <p:animEffect transition="in" filter="dissolve">
                                      <p:cBhvr>
                                        <p:cTn id="26" dur="500"/>
                                        <p:tgtEl>
                                          <p:spTgt spid="10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1" grpId="0"/>
      <p:bldP spid="102462" grpId="0"/>
      <p:bldP spid="102463" grpId="0"/>
      <p:bldP spid="102464" grpId="0"/>
      <p:bldP spid="102465" grpId="0"/>
      <p:bldP spid="10246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ChangeArrowheads="1"/>
          </p:cNvSpPr>
          <p:nvPr>
            <p:ph type="title"/>
          </p:nvPr>
        </p:nvSpPr>
        <p:spPr>
          <a:xfrm>
            <a:off x="250825" y="274638"/>
            <a:ext cx="7673975" cy="706437"/>
          </a:xfrm>
        </p:spPr>
        <p:txBody>
          <a:bodyPr/>
          <a:lstStyle/>
          <a:p>
            <a:pPr fontAlgn="auto">
              <a:spcAft>
                <a:spcPts val="0"/>
              </a:spcAft>
              <a:defRPr/>
            </a:pPr>
            <a:r>
              <a:rPr lang="en-US" b="1" dirty="0" smtClean="0"/>
              <a:t>Practice Problem 4</a:t>
            </a:r>
          </a:p>
        </p:txBody>
      </p:sp>
      <p:sp>
        <p:nvSpPr>
          <p:cNvPr id="103485" name="Text Box 61"/>
          <p:cNvSpPr txBox="1">
            <a:spLocks noChangeArrowheads="1"/>
          </p:cNvSpPr>
          <p:nvPr/>
        </p:nvSpPr>
        <p:spPr bwMode="auto">
          <a:xfrm>
            <a:off x="166688" y="1304925"/>
            <a:ext cx="8977312" cy="1373188"/>
          </a:xfrm>
          <a:prstGeom prst="rect">
            <a:avLst/>
          </a:prstGeom>
          <a:noFill/>
          <a:ln w="9525">
            <a:noFill/>
            <a:miter lim="800000"/>
            <a:headEnd/>
            <a:tailEnd/>
          </a:ln>
        </p:spPr>
        <p:txBody>
          <a:bodyPr>
            <a:spAutoFit/>
          </a:bodyPr>
          <a:lstStyle/>
          <a:p>
            <a:pPr>
              <a:spcBef>
                <a:spcPct val="50000"/>
              </a:spcBef>
            </a:pPr>
            <a:r>
              <a:rPr lang="en-US" sz="2800" b="0"/>
              <a:t>Given a data set with a mean of 135 and a standard deviation of 10, describe the z-score of a data value of 100?</a:t>
            </a:r>
          </a:p>
        </p:txBody>
      </p:sp>
      <p:sp>
        <p:nvSpPr>
          <p:cNvPr id="103486" name="Text Box 62"/>
          <p:cNvSpPr txBox="1">
            <a:spLocks noChangeArrowheads="1"/>
          </p:cNvSpPr>
          <p:nvPr/>
        </p:nvSpPr>
        <p:spPr bwMode="auto">
          <a:xfrm>
            <a:off x="250825" y="2708275"/>
            <a:ext cx="2952750" cy="519113"/>
          </a:xfrm>
          <a:prstGeom prst="rect">
            <a:avLst/>
          </a:prstGeom>
          <a:noFill/>
          <a:ln w="9525">
            <a:noFill/>
            <a:miter lim="800000"/>
            <a:headEnd/>
            <a:tailEnd/>
          </a:ln>
        </p:spPr>
        <p:txBody>
          <a:bodyPr>
            <a:spAutoFit/>
          </a:bodyPr>
          <a:lstStyle/>
          <a:p>
            <a:pPr>
              <a:spcBef>
                <a:spcPct val="50000"/>
              </a:spcBef>
            </a:pPr>
            <a:r>
              <a:rPr lang="en-US" sz="2800" b="0"/>
              <a:t>A) Less than -5</a:t>
            </a:r>
          </a:p>
        </p:txBody>
      </p:sp>
      <p:sp>
        <p:nvSpPr>
          <p:cNvPr id="103487" name="Text Box 63"/>
          <p:cNvSpPr txBox="1">
            <a:spLocks noChangeArrowheads="1"/>
          </p:cNvSpPr>
          <p:nvPr/>
        </p:nvSpPr>
        <p:spPr bwMode="auto">
          <a:xfrm>
            <a:off x="257175" y="3429000"/>
            <a:ext cx="3983038" cy="519113"/>
          </a:xfrm>
          <a:prstGeom prst="rect">
            <a:avLst/>
          </a:prstGeom>
          <a:noFill/>
          <a:ln w="9525">
            <a:noFill/>
            <a:miter lim="800000"/>
            <a:headEnd/>
            <a:tailEnd/>
          </a:ln>
        </p:spPr>
        <p:txBody>
          <a:bodyPr>
            <a:spAutoFit/>
          </a:bodyPr>
          <a:lstStyle/>
          <a:p>
            <a:pPr>
              <a:spcBef>
                <a:spcPct val="50000"/>
              </a:spcBef>
            </a:pPr>
            <a:r>
              <a:rPr lang="en-US" sz="2800" b="0"/>
              <a:t>B) Between -1 and 0</a:t>
            </a:r>
          </a:p>
        </p:txBody>
      </p:sp>
      <p:sp>
        <p:nvSpPr>
          <p:cNvPr id="103488" name="Text Box 64"/>
          <p:cNvSpPr txBox="1">
            <a:spLocks noChangeArrowheads="1"/>
          </p:cNvSpPr>
          <p:nvPr/>
        </p:nvSpPr>
        <p:spPr bwMode="auto">
          <a:xfrm>
            <a:off x="234950" y="4121150"/>
            <a:ext cx="3689350" cy="523875"/>
          </a:xfrm>
          <a:prstGeom prst="rect">
            <a:avLst/>
          </a:prstGeom>
          <a:noFill/>
          <a:ln w="9525">
            <a:noFill/>
            <a:miter lim="800000"/>
            <a:headEnd/>
            <a:tailEnd/>
          </a:ln>
        </p:spPr>
        <p:txBody>
          <a:bodyPr>
            <a:spAutoFit/>
          </a:bodyPr>
          <a:lstStyle/>
          <a:p>
            <a:pPr>
              <a:spcBef>
                <a:spcPct val="50000"/>
              </a:spcBef>
            </a:pPr>
            <a:r>
              <a:rPr lang="en-US" sz="2800" b="0"/>
              <a:t>C) Between -5 and -1</a:t>
            </a:r>
          </a:p>
        </p:txBody>
      </p:sp>
      <p:sp>
        <p:nvSpPr>
          <p:cNvPr id="103489" name="Text Box 65"/>
          <p:cNvSpPr txBox="1">
            <a:spLocks noChangeArrowheads="1"/>
          </p:cNvSpPr>
          <p:nvPr/>
        </p:nvSpPr>
        <p:spPr bwMode="auto">
          <a:xfrm>
            <a:off x="215900" y="4868863"/>
            <a:ext cx="3132138" cy="519112"/>
          </a:xfrm>
          <a:prstGeom prst="rect">
            <a:avLst/>
          </a:prstGeom>
          <a:noFill/>
          <a:ln w="9525">
            <a:noFill/>
            <a:miter lim="800000"/>
            <a:headEnd/>
            <a:tailEnd/>
          </a:ln>
        </p:spPr>
        <p:txBody>
          <a:bodyPr>
            <a:spAutoFit/>
          </a:bodyPr>
          <a:lstStyle/>
          <a:p>
            <a:pPr>
              <a:spcBef>
                <a:spcPct val="50000"/>
              </a:spcBef>
            </a:pPr>
            <a:r>
              <a:rPr lang="en-US" sz="2800" b="0"/>
              <a:t>D) Greater than 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3485"/>
                                        </p:tgtEl>
                                        <p:attrNameLst>
                                          <p:attrName>style.visibility</p:attrName>
                                        </p:attrNameLst>
                                      </p:cBhvr>
                                      <p:to>
                                        <p:strVal val="visible"/>
                                      </p:to>
                                    </p:set>
                                    <p:animEffect transition="in" filter="dissolve">
                                      <p:cBhvr>
                                        <p:cTn id="7" dur="500"/>
                                        <p:tgtEl>
                                          <p:spTgt spid="10348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3486"/>
                                        </p:tgtEl>
                                        <p:attrNameLst>
                                          <p:attrName>style.visibility</p:attrName>
                                        </p:attrNameLst>
                                      </p:cBhvr>
                                      <p:to>
                                        <p:strVal val="visible"/>
                                      </p:to>
                                    </p:set>
                                    <p:animEffect transition="in" filter="dissolve">
                                      <p:cBhvr>
                                        <p:cTn id="12" dur="500"/>
                                        <p:tgtEl>
                                          <p:spTgt spid="10348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3487"/>
                                        </p:tgtEl>
                                        <p:attrNameLst>
                                          <p:attrName>style.visibility</p:attrName>
                                        </p:attrNameLst>
                                      </p:cBhvr>
                                      <p:to>
                                        <p:strVal val="visible"/>
                                      </p:to>
                                    </p:set>
                                    <p:animEffect transition="in" filter="dissolve">
                                      <p:cBhvr>
                                        <p:cTn id="15" dur="500"/>
                                        <p:tgtEl>
                                          <p:spTgt spid="10348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3488"/>
                                        </p:tgtEl>
                                        <p:attrNameLst>
                                          <p:attrName>style.visibility</p:attrName>
                                        </p:attrNameLst>
                                      </p:cBhvr>
                                      <p:to>
                                        <p:strVal val="visible"/>
                                      </p:to>
                                    </p:set>
                                    <p:animEffect transition="in" filter="dissolve">
                                      <p:cBhvr>
                                        <p:cTn id="18" dur="500"/>
                                        <p:tgtEl>
                                          <p:spTgt spid="10348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3489"/>
                                        </p:tgtEl>
                                        <p:attrNameLst>
                                          <p:attrName>style.visibility</p:attrName>
                                        </p:attrNameLst>
                                      </p:cBhvr>
                                      <p:to>
                                        <p:strVal val="visible"/>
                                      </p:to>
                                    </p:set>
                                    <p:animEffect transition="in" filter="dissolve">
                                      <p:cBhvr>
                                        <p:cTn id="21" dur="500"/>
                                        <p:tgtEl>
                                          <p:spTgt spid="103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85" grpId="0"/>
      <p:bldP spid="103486" grpId="0"/>
      <p:bldP spid="103487" grpId="0"/>
      <p:bldP spid="103488" grpId="0"/>
      <p:bldP spid="10348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ChangeArrowheads="1"/>
          </p:cNvSpPr>
          <p:nvPr>
            <p:ph type="title" idx="4294967295"/>
          </p:nvPr>
        </p:nvSpPr>
        <p:spPr>
          <a:xfrm>
            <a:off x="323528" y="404664"/>
            <a:ext cx="8110538" cy="792163"/>
          </a:xfrm>
        </p:spPr>
        <p:txBody>
          <a:bodyPr/>
          <a:lstStyle/>
          <a:p>
            <a:pPr fontAlgn="auto">
              <a:spcAft>
                <a:spcPts val="0"/>
              </a:spcAft>
              <a:defRPr/>
            </a:pPr>
            <a:r>
              <a:rPr lang="en-US" b="1" dirty="0" smtClean="0"/>
              <a:t>Practice Problem 4</a:t>
            </a:r>
          </a:p>
        </p:txBody>
      </p:sp>
      <p:sp>
        <p:nvSpPr>
          <p:cNvPr id="103485" name="Text Box 61"/>
          <p:cNvSpPr txBox="1">
            <a:spLocks noChangeArrowheads="1"/>
          </p:cNvSpPr>
          <p:nvPr/>
        </p:nvSpPr>
        <p:spPr bwMode="auto">
          <a:xfrm>
            <a:off x="166688" y="1304925"/>
            <a:ext cx="8977312" cy="1373188"/>
          </a:xfrm>
          <a:prstGeom prst="rect">
            <a:avLst/>
          </a:prstGeom>
          <a:noFill/>
          <a:ln w="9525">
            <a:noFill/>
            <a:miter lim="800000"/>
            <a:headEnd/>
            <a:tailEnd/>
          </a:ln>
        </p:spPr>
        <p:txBody>
          <a:bodyPr>
            <a:spAutoFit/>
          </a:bodyPr>
          <a:lstStyle/>
          <a:p>
            <a:pPr>
              <a:spcBef>
                <a:spcPct val="50000"/>
              </a:spcBef>
            </a:pPr>
            <a:r>
              <a:rPr lang="en-US" sz="2800" b="0"/>
              <a:t>Given a data set with a mean of 135 and a standard deviation of 10, describe the z-score of a data value of 100?</a:t>
            </a:r>
          </a:p>
        </p:txBody>
      </p:sp>
      <p:sp>
        <p:nvSpPr>
          <p:cNvPr id="103486" name="Text Box 62"/>
          <p:cNvSpPr txBox="1">
            <a:spLocks noChangeArrowheads="1"/>
          </p:cNvSpPr>
          <p:nvPr/>
        </p:nvSpPr>
        <p:spPr bwMode="auto">
          <a:xfrm>
            <a:off x="250825" y="2708275"/>
            <a:ext cx="2952750" cy="519113"/>
          </a:xfrm>
          <a:prstGeom prst="rect">
            <a:avLst/>
          </a:prstGeom>
          <a:noFill/>
          <a:ln w="9525">
            <a:noFill/>
            <a:miter lim="800000"/>
            <a:headEnd/>
            <a:tailEnd/>
          </a:ln>
        </p:spPr>
        <p:txBody>
          <a:bodyPr>
            <a:spAutoFit/>
          </a:bodyPr>
          <a:lstStyle/>
          <a:p>
            <a:pPr>
              <a:spcBef>
                <a:spcPct val="50000"/>
              </a:spcBef>
            </a:pPr>
            <a:r>
              <a:rPr lang="en-US" sz="2800" b="0"/>
              <a:t>A) Less than -5</a:t>
            </a:r>
          </a:p>
        </p:txBody>
      </p:sp>
      <p:sp>
        <p:nvSpPr>
          <p:cNvPr id="103487" name="Text Box 63"/>
          <p:cNvSpPr txBox="1">
            <a:spLocks noChangeArrowheads="1"/>
          </p:cNvSpPr>
          <p:nvPr/>
        </p:nvSpPr>
        <p:spPr bwMode="auto">
          <a:xfrm>
            <a:off x="257175" y="3429000"/>
            <a:ext cx="3983038" cy="519113"/>
          </a:xfrm>
          <a:prstGeom prst="rect">
            <a:avLst/>
          </a:prstGeom>
          <a:noFill/>
          <a:ln w="9525">
            <a:noFill/>
            <a:miter lim="800000"/>
            <a:headEnd/>
            <a:tailEnd/>
          </a:ln>
        </p:spPr>
        <p:txBody>
          <a:bodyPr>
            <a:spAutoFit/>
          </a:bodyPr>
          <a:lstStyle/>
          <a:p>
            <a:pPr>
              <a:spcBef>
                <a:spcPct val="50000"/>
              </a:spcBef>
            </a:pPr>
            <a:r>
              <a:rPr lang="en-US" sz="2800" b="0"/>
              <a:t>B) Between -1 and 0</a:t>
            </a:r>
          </a:p>
        </p:txBody>
      </p:sp>
      <p:sp>
        <p:nvSpPr>
          <p:cNvPr id="103488" name="Text Box 64"/>
          <p:cNvSpPr txBox="1">
            <a:spLocks noChangeArrowheads="1"/>
          </p:cNvSpPr>
          <p:nvPr/>
        </p:nvSpPr>
        <p:spPr bwMode="auto">
          <a:xfrm>
            <a:off x="234950" y="4121150"/>
            <a:ext cx="3724275" cy="519113"/>
          </a:xfrm>
          <a:prstGeom prst="rect">
            <a:avLst/>
          </a:prstGeom>
          <a:noFill/>
          <a:ln w="9525">
            <a:noFill/>
            <a:miter lim="800000"/>
            <a:headEnd/>
            <a:tailEnd/>
          </a:ln>
        </p:spPr>
        <p:txBody>
          <a:bodyPr>
            <a:spAutoFit/>
          </a:bodyPr>
          <a:lstStyle/>
          <a:p>
            <a:pPr>
              <a:spcBef>
                <a:spcPct val="50000"/>
              </a:spcBef>
            </a:pPr>
            <a:r>
              <a:rPr lang="en-US" sz="2800" b="0"/>
              <a:t>C) Between -5 and -1</a:t>
            </a:r>
          </a:p>
        </p:txBody>
      </p:sp>
      <p:sp>
        <p:nvSpPr>
          <p:cNvPr id="103489" name="Text Box 65"/>
          <p:cNvSpPr txBox="1">
            <a:spLocks noChangeArrowheads="1"/>
          </p:cNvSpPr>
          <p:nvPr/>
        </p:nvSpPr>
        <p:spPr bwMode="auto">
          <a:xfrm>
            <a:off x="215900" y="4868863"/>
            <a:ext cx="3132138" cy="519112"/>
          </a:xfrm>
          <a:prstGeom prst="rect">
            <a:avLst/>
          </a:prstGeom>
          <a:noFill/>
          <a:ln w="9525">
            <a:noFill/>
            <a:miter lim="800000"/>
            <a:headEnd/>
            <a:tailEnd/>
          </a:ln>
        </p:spPr>
        <p:txBody>
          <a:bodyPr>
            <a:spAutoFit/>
          </a:bodyPr>
          <a:lstStyle/>
          <a:p>
            <a:pPr>
              <a:spcBef>
                <a:spcPct val="50000"/>
              </a:spcBef>
            </a:pPr>
            <a:r>
              <a:rPr lang="en-US" sz="2800" b="0"/>
              <a:t>D) Greater than 0</a:t>
            </a:r>
          </a:p>
        </p:txBody>
      </p:sp>
      <p:sp>
        <p:nvSpPr>
          <p:cNvPr id="103490" name="Oval 66"/>
          <p:cNvSpPr>
            <a:spLocks noChangeArrowheads="1"/>
          </p:cNvSpPr>
          <p:nvPr/>
        </p:nvSpPr>
        <p:spPr bwMode="auto">
          <a:xfrm>
            <a:off x="215900" y="4005263"/>
            <a:ext cx="3671888" cy="792162"/>
          </a:xfrm>
          <a:prstGeom prst="ellipse">
            <a:avLst/>
          </a:prstGeom>
          <a:noFill/>
          <a:ln w="28575">
            <a:solidFill>
              <a:srgbClr val="BB0000"/>
            </a:solidFill>
            <a:round/>
            <a:headEnd/>
            <a:tailEnd/>
          </a:ln>
        </p:spPr>
        <p:txBody>
          <a:bodyPr wrap="none" anchor="ctr"/>
          <a:lstStyle/>
          <a:p>
            <a:pPr algn="ctr"/>
            <a:endParaRPr lang="en-US" b="0">
              <a:solidFill>
                <a:schemeClr val="bg1"/>
              </a:solidFill>
            </a:endParaRPr>
          </a:p>
        </p:txBody>
      </p:sp>
      <p:sp>
        <p:nvSpPr>
          <p:cNvPr id="103494" name="Text Box 70"/>
          <p:cNvSpPr txBox="1">
            <a:spLocks noChangeArrowheads="1"/>
          </p:cNvSpPr>
          <p:nvPr/>
        </p:nvSpPr>
        <p:spPr bwMode="auto">
          <a:xfrm>
            <a:off x="4067175" y="2420938"/>
            <a:ext cx="4645025" cy="1570037"/>
          </a:xfrm>
          <a:prstGeom prst="rect">
            <a:avLst/>
          </a:prstGeom>
          <a:noFill/>
          <a:ln w="9525">
            <a:noFill/>
            <a:miter lim="800000"/>
            <a:headEnd/>
            <a:tailEnd/>
          </a:ln>
        </p:spPr>
        <p:txBody>
          <a:bodyPr>
            <a:spAutoFit/>
          </a:bodyPr>
          <a:lstStyle/>
          <a:p>
            <a:pPr>
              <a:spcBef>
                <a:spcPct val="50000"/>
              </a:spcBef>
            </a:pPr>
            <a:r>
              <a:rPr lang="en-US" sz="2400" b="0"/>
              <a:t>Mean = 135</a:t>
            </a:r>
          </a:p>
          <a:p>
            <a:pPr>
              <a:spcBef>
                <a:spcPct val="50000"/>
              </a:spcBef>
            </a:pPr>
            <a:r>
              <a:rPr lang="en-US" sz="2400" b="0"/>
              <a:t>Standard Deviation = 10</a:t>
            </a:r>
          </a:p>
          <a:p>
            <a:pPr>
              <a:spcBef>
                <a:spcPct val="50000"/>
              </a:spcBef>
            </a:pPr>
            <a:endParaRPr lang="en-US" sz="2400" b="0"/>
          </a:p>
        </p:txBody>
      </p:sp>
      <p:sp>
        <p:nvSpPr>
          <p:cNvPr id="169993" name="TextBox 12"/>
          <p:cNvSpPr txBox="1">
            <a:spLocks noChangeArrowheads="1"/>
          </p:cNvSpPr>
          <p:nvPr/>
        </p:nvSpPr>
        <p:spPr bwMode="auto">
          <a:xfrm>
            <a:off x="4392613" y="3681413"/>
            <a:ext cx="2794000" cy="954087"/>
          </a:xfrm>
          <a:prstGeom prst="rect">
            <a:avLst/>
          </a:prstGeom>
          <a:noFill/>
          <a:ln w="9525">
            <a:noFill/>
            <a:miter lim="800000"/>
            <a:headEnd/>
            <a:tailEnd/>
          </a:ln>
        </p:spPr>
        <p:txBody>
          <a:bodyPr>
            <a:spAutoFit/>
          </a:bodyPr>
          <a:lstStyle/>
          <a:p>
            <a:r>
              <a:rPr lang="en-US" sz="2800" b="0"/>
              <a:t>         </a:t>
            </a:r>
            <a:r>
              <a:rPr lang="en-US" sz="2800" u="sng"/>
              <a:t>100 – 135</a:t>
            </a:r>
          </a:p>
          <a:p>
            <a:r>
              <a:rPr lang="en-US" sz="2800"/>
              <a:t>               10</a:t>
            </a:r>
          </a:p>
        </p:txBody>
      </p:sp>
      <p:sp>
        <p:nvSpPr>
          <p:cNvPr id="169994" name="TextBox 13"/>
          <p:cNvSpPr txBox="1">
            <a:spLocks noChangeArrowheads="1"/>
          </p:cNvSpPr>
          <p:nvPr/>
        </p:nvSpPr>
        <p:spPr bwMode="auto">
          <a:xfrm>
            <a:off x="4608513" y="3860800"/>
            <a:ext cx="812800" cy="523875"/>
          </a:xfrm>
          <a:prstGeom prst="rect">
            <a:avLst/>
          </a:prstGeom>
          <a:noFill/>
          <a:ln w="9525">
            <a:noFill/>
            <a:miter lim="800000"/>
            <a:headEnd/>
            <a:tailEnd/>
          </a:ln>
        </p:spPr>
        <p:txBody>
          <a:bodyPr wrap="none">
            <a:spAutoFit/>
          </a:bodyPr>
          <a:lstStyle/>
          <a:p>
            <a:r>
              <a:rPr lang="en-US" sz="2800" i="1"/>
              <a:t>Z = </a:t>
            </a:r>
          </a:p>
        </p:txBody>
      </p:sp>
      <p:sp>
        <p:nvSpPr>
          <p:cNvPr id="169995" name="TextBox 14"/>
          <p:cNvSpPr txBox="1">
            <a:spLocks noChangeArrowheads="1"/>
          </p:cNvSpPr>
          <p:nvPr/>
        </p:nvSpPr>
        <p:spPr bwMode="auto">
          <a:xfrm>
            <a:off x="4751388" y="4724400"/>
            <a:ext cx="1533525" cy="523875"/>
          </a:xfrm>
          <a:prstGeom prst="rect">
            <a:avLst/>
          </a:prstGeom>
          <a:noFill/>
          <a:ln w="9525">
            <a:noFill/>
            <a:miter lim="800000"/>
            <a:headEnd/>
            <a:tailEnd/>
          </a:ln>
        </p:spPr>
        <p:txBody>
          <a:bodyPr wrap="none">
            <a:spAutoFit/>
          </a:bodyPr>
          <a:lstStyle/>
          <a:p>
            <a:r>
              <a:rPr lang="en-US" sz="2800" i="1"/>
              <a:t>Z = </a:t>
            </a:r>
            <a:r>
              <a:rPr lang="en-US" sz="2800"/>
              <a:t>- 3.5</a:t>
            </a:r>
            <a:endParaRPr lang="en-US" sz="2800" i="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3485"/>
                                        </p:tgtEl>
                                        <p:attrNameLst>
                                          <p:attrName>style.visibility</p:attrName>
                                        </p:attrNameLst>
                                      </p:cBhvr>
                                      <p:to>
                                        <p:strVal val="visible"/>
                                      </p:to>
                                    </p:set>
                                    <p:animEffect transition="in" filter="dissolve">
                                      <p:cBhvr>
                                        <p:cTn id="7" dur="500"/>
                                        <p:tgtEl>
                                          <p:spTgt spid="10348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3486"/>
                                        </p:tgtEl>
                                        <p:attrNameLst>
                                          <p:attrName>style.visibility</p:attrName>
                                        </p:attrNameLst>
                                      </p:cBhvr>
                                      <p:to>
                                        <p:strVal val="visible"/>
                                      </p:to>
                                    </p:set>
                                    <p:animEffect transition="in" filter="dissolve">
                                      <p:cBhvr>
                                        <p:cTn id="12" dur="500"/>
                                        <p:tgtEl>
                                          <p:spTgt spid="10348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3487"/>
                                        </p:tgtEl>
                                        <p:attrNameLst>
                                          <p:attrName>style.visibility</p:attrName>
                                        </p:attrNameLst>
                                      </p:cBhvr>
                                      <p:to>
                                        <p:strVal val="visible"/>
                                      </p:to>
                                    </p:set>
                                    <p:animEffect transition="in" filter="dissolve">
                                      <p:cBhvr>
                                        <p:cTn id="15" dur="500"/>
                                        <p:tgtEl>
                                          <p:spTgt spid="10348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3488"/>
                                        </p:tgtEl>
                                        <p:attrNameLst>
                                          <p:attrName>style.visibility</p:attrName>
                                        </p:attrNameLst>
                                      </p:cBhvr>
                                      <p:to>
                                        <p:strVal val="visible"/>
                                      </p:to>
                                    </p:set>
                                    <p:animEffect transition="in" filter="dissolve">
                                      <p:cBhvr>
                                        <p:cTn id="18" dur="500"/>
                                        <p:tgtEl>
                                          <p:spTgt spid="10348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3489"/>
                                        </p:tgtEl>
                                        <p:attrNameLst>
                                          <p:attrName>style.visibility</p:attrName>
                                        </p:attrNameLst>
                                      </p:cBhvr>
                                      <p:to>
                                        <p:strVal val="visible"/>
                                      </p:to>
                                    </p:set>
                                    <p:animEffect transition="in" filter="dissolve">
                                      <p:cBhvr>
                                        <p:cTn id="21" dur="500"/>
                                        <p:tgtEl>
                                          <p:spTgt spid="103489"/>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3494"/>
                                        </p:tgtEl>
                                        <p:attrNameLst>
                                          <p:attrName>style.visibility</p:attrName>
                                        </p:attrNameLst>
                                      </p:cBhvr>
                                      <p:to>
                                        <p:strVal val="visible"/>
                                      </p:to>
                                    </p:set>
                                    <p:animEffect transition="in" filter="blinds(horizontal)">
                                      <p:cBhvr>
                                        <p:cTn id="26" dur="500"/>
                                        <p:tgtEl>
                                          <p:spTgt spid="103494"/>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03490"/>
                                        </p:tgtEl>
                                        <p:attrNameLst>
                                          <p:attrName>style.visibility</p:attrName>
                                        </p:attrNameLst>
                                      </p:cBhvr>
                                      <p:to>
                                        <p:strVal val="visible"/>
                                      </p:to>
                                    </p:set>
                                    <p:animEffect transition="in" filter="dissolve">
                                      <p:cBhvr>
                                        <p:cTn id="31" dur="500"/>
                                        <p:tgtEl>
                                          <p:spTgt spid="103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85" grpId="0"/>
      <p:bldP spid="103486" grpId="0"/>
      <p:bldP spid="103487" grpId="0"/>
      <p:bldP spid="103488" grpId="0"/>
      <p:bldP spid="103489" grpId="0"/>
      <p:bldP spid="103490" grpId="0" animBg="1"/>
      <p:bldP spid="10349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p:cNvSpPr>
            <a:spLocks noGrp="1" noChangeArrowheads="1"/>
          </p:cNvSpPr>
          <p:nvPr>
            <p:ph type="title"/>
          </p:nvPr>
        </p:nvSpPr>
        <p:spPr>
          <a:xfrm>
            <a:off x="179388" y="274638"/>
            <a:ext cx="7745412" cy="706437"/>
          </a:xfrm>
        </p:spPr>
        <p:txBody>
          <a:bodyPr/>
          <a:lstStyle/>
          <a:p>
            <a:pPr fontAlgn="auto">
              <a:spcAft>
                <a:spcPts val="0"/>
              </a:spcAft>
              <a:defRPr/>
            </a:pPr>
            <a:r>
              <a:rPr lang="en-US" b="1" dirty="0" smtClean="0"/>
              <a:t>Practice Problem 5</a:t>
            </a:r>
          </a:p>
        </p:txBody>
      </p:sp>
      <p:sp>
        <p:nvSpPr>
          <p:cNvPr id="104451" name="Text Box 3"/>
          <p:cNvSpPr txBox="1">
            <a:spLocks noChangeArrowheads="1"/>
          </p:cNvSpPr>
          <p:nvPr/>
        </p:nvSpPr>
        <p:spPr bwMode="auto">
          <a:xfrm>
            <a:off x="166688" y="1449388"/>
            <a:ext cx="8977312" cy="1373187"/>
          </a:xfrm>
          <a:prstGeom prst="rect">
            <a:avLst/>
          </a:prstGeom>
          <a:noFill/>
          <a:ln w="9525">
            <a:noFill/>
            <a:miter lim="800000"/>
            <a:headEnd/>
            <a:tailEnd/>
          </a:ln>
        </p:spPr>
        <p:txBody>
          <a:bodyPr>
            <a:spAutoFit/>
          </a:bodyPr>
          <a:lstStyle/>
          <a:p>
            <a:pPr>
              <a:spcBef>
                <a:spcPct val="50000"/>
              </a:spcBef>
            </a:pPr>
            <a:r>
              <a:rPr lang="en-US" sz="2800" b="0"/>
              <a:t>Given a data set with a mean of 35 and a standard deviation of 2.5, find the data value associated with a  z-score of 3?</a:t>
            </a:r>
          </a:p>
        </p:txBody>
      </p:sp>
      <p:sp>
        <p:nvSpPr>
          <p:cNvPr id="104452" name="Text Box 4"/>
          <p:cNvSpPr txBox="1">
            <a:spLocks noChangeArrowheads="1"/>
          </p:cNvSpPr>
          <p:nvPr/>
        </p:nvSpPr>
        <p:spPr bwMode="auto">
          <a:xfrm>
            <a:off x="250825" y="3068638"/>
            <a:ext cx="2952750" cy="519112"/>
          </a:xfrm>
          <a:prstGeom prst="rect">
            <a:avLst/>
          </a:prstGeom>
          <a:noFill/>
          <a:ln w="9525">
            <a:noFill/>
            <a:miter lim="800000"/>
            <a:headEnd/>
            <a:tailEnd/>
          </a:ln>
        </p:spPr>
        <p:txBody>
          <a:bodyPr>
            <a:spAutoFit/>
          </a:bodyPr>
          <a:lstStyle/>
          <a:p>
            <a:pPr>
              <a:spcBef>
                <a:spcPct val="50000"/>
              </a:spcBef>
            </a:pPr>
            <a:r>
              <a:rPr lang="en-US" sz="2800" b="0"/>
              <a:t>A) 46</a:t>
            </a:r>
          </a:p>
        </p:txBody>
      </p:sp>
      <p:sp>
        <p:nvSpPr>
          <p:cNvPr id="104453" name="Text Box 5"/>
          <p:cNvSpPr txBox="1">
            <a:spLocks noChangeArrowheads="1"/>
          </p:cNvSpPr>
          <p:nvPr/>
        </p:nvSpPr>
        <p:spPr bwMode="auto">
          <a:xfrm>
            <a:off x="250825" y="3752850"/>
            <a:ext cx="3983038" cy="519113"/>
          </a:xfrm>
          <a:prstGeom prst="rect">
            <a:avLst/>
          </a:prstGeom>
          <a:noFill/>
          <a:ln w="9525">
            <a:noFill/>
            <a:miter lim="800000"/>
            <a:headEnd/>
            <a:tailEnd/>
          </a:ln>
        </p:spPr>
        <p:txBody>
          <a:bodyPr>
            <a:spAutoFit/>
          </a:bodyPr>
          <a:lstStyle/>
          <a:p>
            <a:pPr>
              <a:spcBef>
                <a:spcPct val="50000"/>
              </a:spcBef>
            </a:pPr>
            <a:r>
              <a:rPr lang="en-US" sz="2800" b="0"/>
              <a:t>B) 45</a:t>
            </a:r>
          </a:p>
        </p:txBody>
      </p:sp>
      <p:sp>
        <p:nvSpPr>
          <p:cNvPr id="104454" name="Text Box 6"/>
          <p:cNvSpPr txBox="1">
            <a:spLocks noChangeArrowheads="1"/>
          </p:cNvSpPr>
          <p:nvPr/>
        </p:nvSpPr>
        <p:spPr bwMode="auto">
          <a:xfrm>
            <a:off x="215900" y="4473575"/>
            <a:ext cx="3508375" cy="519113"/>
          </a:xfrm>
          <a:prstGeom prst="rect">
            <a:avLst/>
          </a:prstGeom>
          <a:noFill/>
          <a:ln w="9525">
            <a:noFill/>
            <a:miter lim="800000"/>
            <a:headEnd/>
            <a:tailEnd/>
          </a:ln>
        </p:spPr>
        <p:txBody>
          <a:bodyPr>
            <a:spAutoFit/>
          </a:bodyPr>
          <a:lstStyle/>
          <a:p>
            <a:pPr>
              <a:spcBef>
                <a:spcPct val="50000"/>
              </a:spcBef>
            </a:pPr>
            <a:r>
              <a:rPr lang="en-US" sz="2800" b="0"/>
              <a:t>C) 44.5</a:t>
            </a:r>
          </a:p>
        </p:txBody>
      </p:sp>
      <p:sp>
        <p:nvSpPr>
          <p:cNvPr id="104455" name="Text Box 7"/>
          <p:cNvSpPr txBox="1">
            <a:spLocks noChangeArrowheads="1"/>
          </p:cNvSpPr>
          <p:nvPr/>
        </p:nvSpPr>
        <p:spPr bwMode="auto">
          <a:xfrm>
            <a:off x="215900" y="5202238"/>
            <a:ext cx="3132138" cy="519112"/>
          </a:xfrm>
          <a:prstGeom prst="rect">
            <a:avLst/>
          </a:prstGeom>
          <a:noFill/>
          <a:ln w="9525">
            <a:noFill/>
            <a:miter lim="800000"/>
            <a:headEnd/>
            <a:tailEnd/>
          </a:ln>
        </p:spPr>
        <p:txBody>
          <a:bodyPr>
            <a:spAutoFit/>
          </a:bodyPr>
          <a:lstStyle/>
          <a:p>
            <a:pPr>
              <a:spcBef>
                <a:spcPct val="50000"/>
              </a:spcBef>
            </a:pPr>
            <a:r>
              <a:rPr lang="en-US" sz="2800" b="0"/>
              <a:t>D) 42.5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dissolve">
                                      <p:cBhvr>
                                        <p:cTn id="7" dur="500"/>
                                        <p:tgtEl>
                                          <p:spTgt spid="1044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4452"/>
                                        </p:tgtEl>
                                        <p:attrNameLst>
                                          <p:attrName>style.visibility</p:attrName>
                                        </p:attrNameLst>
                                      </p:cBhvr>
                                      <p:to>
                                        <p:strVal val="visible"/>
                                      </p:to>
                                    </p:set>
                                    <p:animEffect transition="in" filter="dissolve">
                                      <p:cBhvr>
                                        <p:cTn id="12" dur="500"/>
                                        <p:tgtEl>
                                          <p:spTgt spid="10445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4453"/>
                                        </p:tgtEl>
                                        <p:attrNameLst>
                                          <p:attrName>style.visibility</p:attrName>
                                        </p:attrNameLst>
                                      </p:cBhvr>
                                      <p:to>
                                        <p:strVal val="visible"/>
                                      </p:to>
                                    </p:set>
                                    <p:animEffect transition="in" filter="dissolve">
                                      <p:cBhvr>
                                        <p:cTn id="15" dur="500"/>
                                        <p:tgtEl>
                                          <p:spTgt spid="10445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4454"/>
                                        </p:tgtEl>
                                        <p:attrNameLst>
                                          <p:attrName>style.visibility</p:attrName>
                                        </p:attrNameLst>
                                      </p:cBhvr>
                                      <p:to>
                                        <p:strVal val="visible"/>
                                      </p:to>
                                    </p:set>
                                    <p:animEffect transition="in" filter="dissolve">
                                      <p:cBhvr>
                                        <p:cTn id="18" dur="500"/>
                                        <p:tgtEl>
                                          <p:spTgt spid="10445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4455"/>
                                        </p:tgtEl>
                                        <p:attrNameLst>
                                          <p:attrName>style.visibility</p:attrName>
                                        </p:attrNameLst>
                                      </p:cBhvr>
                                      <p:to>
                                        <p:strVal val="visible"/>
                                      </p:to>
                                    </p:set>
                                    <p:animEffect transition="in" filter="dissolve">
                                      <p:cBhvr>
                                        <p:cTn id="21" dur="500"/>
                                        <p:tgtEl>
                                          <p:spTgt spid="1044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p:bldP spid="104452" grpId="0"/>
      <p:bldP spid="104453" grpId="0"/>
      <p:bldP spid="104454" grpId="0"/>
      <p:bldP spid="10445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ChangeArrowheads="1"/>
          </p:cNvSpPr>
          <p:nvPr>
            <p:ph type="title" idx="4294967295"/>
          </p:nvPr>
        </p:nvSpPr>
        <p:spPr>
          <a:xfrm>
            <a:off x="359532" y="368660"/>
            <a:ext cx="8110538" cy="792163"/>
          </a:xfrm>
        </p:spPr>
        <p:txBody>
          <a:bodyPr/>
          <a:lstStyle/>
          <a:p>
            <a:pPr fontAlgn="auto">
              <a:spcAft>
                <a:spcPts val="0"/>
              </a:spcAft>
              <a:defRPr/>
            </a:pPr>
            <a:r>
              <a:rPr lang="en-US" b="1" dirty="0" smtClean="0"/>
              <a:t>Practice Problem 5</a:t>
            </a:r>
          </a:p>
        </p:txBody>
      </p:sp>
      <p:sp>
        <p:nvSpPr>
          <p:cNvPr id="104451" name="Text Box 3"/>
          <p:cNvSpPr txBox="1">
            <a:spLocks noChangeArrowheads="1"/>
          </p:cNvSpPr>
          <p:nvPr/>
        </p:nvSpPr>
        <p:spPr bwMode="auto">
          <a:xfrm>
            <a:off x="166688" y="1449388"/>
            <a:ext cx="8977312" cy="1373187"/>
          </a:xfrm>
          <a:prstGeom prst="rect">
            <a:avLst/>
          </a:prstGeom>
          <a:noFill/>
          <a:ln w="9525">
            <a:noFill/>
            <a:miter lim="800000"/>
            <a:headEnd/>
            <a:tailEnd/>
          </a:ln>
        </p:spPr>
        <p:txBody>
          <a:bodyPr>
            <a:spAutoFit/>
          </a:bodyPr>
          <a:lstStyle/>
          <a:p>
            <a:pPr>
              <a:spcBef>
                <a:spcPct val="50000"/>
              </a:spcBef>
            </a:pPr>
            <a:r>
              <a:rPr lang="en-US" sz="2800" b="0"/>
              <a:t>Given a data set with a mean of 35 and a standard deviation of 2.5, find the data value associated with a  z-score of 3?</a:t>
            </a:r>
          </a:p>
        </p:txBody>
      </p:sp>
      <p:sp>
        <p:nvSpPr>
          <p:cNvPr id="104452" name="Text Box 4"/>
          <p:cNvSpPr txBox="1">
            <a:spLocks noChangeArrowheads="1"/>
          </p:cNvSpPr>
          <p:nvPr/>
        </p:nvSpPr>
        <p:spPr bwMode="auto">
          <a:xfrm>
            <a:off x="250825" y="3068638"/>
            <a:ext cx="2952750" cy="519112"/>
          </a:xfrm>
          <a:prstGeom prst="rect">
            <a:avLst/>
          </a:prstGeom>
          <a:noFill/>
          <a:ln w="9525">
            <a:noFill/>
            <a:miter lim="800000"/>
            <a:headEnd/>
            <a:tailEnd/>
          </a:ln>
        </p:spPr>
        <p:txBody>
          <a:bodyPr>
            <a:spAutoFit/>
          </a:bodyPr>
          <a:lstStyle/>
          <a:p>
            <a:pPr>
              <a:spcBef>
                <a:spcPct val="50000"/>
              </a:spcBef>
            </a:pPr>
            <a:r>
              <a:rPr lang="en-US" sz="2800" b="0"/>
              <a:t>A) 46</a:t>
            </a:r>
          </a:p>
        </p:txBody>
      </p:sp>
      <p:sp>
        <p:nvSpPr>
          <p:cNvPr id="104453" name="Text Box 5"/>
          <p:cNvSpPr txBox="1">
            <a:spLocks noChangeArrowheads="1"/>
          </p:cNvSpPr>
          <p:nvPr/>
        </p:nvSpPr>
        <p:spPr bwMode="auto">
          <a:xfrm>
            <a:off x="250825" y="3752850"/>
            <a:ext cx="3983038" cy="519113"/>
          </a:xfrm>
          <a:prstGeom prst="rect">
            <a:avLst/>
          </a:prstGeom>
          <a:noFill/>
          <a:ln w="9525">
            <a:noFill/>
            <a:miter lim="800000"/>
            <a:headEnd/>
            <a:tailEnd/>
          </a:ln>
        </p:spPr>
        <p:txBody>
          <a:bodyPr>
            <a:spAutoFit/>
          </a:bodyPr>
          <a:lstStyle/>
          <a:p>
            <a:pPr>
              <a:spcBef>
                <a:spcPct val="50000"/>
              </a:spcBef>
            </a:pPr>
            <a:r>
              <a:rPr lang="en-US" sz="2800" b="0"/>
              <a:t>B) 45</a:t>
            </a:r>
          </a:p>
        </p:txBody>
      </p:sp>
      <p:sp>
        <p:nvSpPr>
          <p:cNvPr id="104454" name="Text Box 6"/>
          <p:cNvSpPr txBox="1">
            <a:spLocks noChangeArrowheads="1"/>
          </p:cNvSpPr>
          <p:nvPr/>
        </p:nvSpPr>
        <p:spPr bwMode="auto">
          <a:xfrm>
            <a:off x="215900" y="4473575"/>
            <a:ext cx="3508375" cy="519113"/>
          </a:xfrm>
          <a:prstGeom prst="rect">
            <a:avLst/>
          </a:prstGeom>
          <a:noFill/>
          <a:ln w="9525">
            <a:noFill/>
            <a:miter lim="800000"/>
            <a:headEnd/>
            <a:tailEnd/>
          </a:ln>
        </p:spPr>
        <p:txBody>
          <a:bodyPr>
            <a:spAutoFit/>
          </a:bodyPr>
          <a:lstStyle/>
          <a:p>
            <a:pPr>
              <a:spcBef>
                <a:spcPct val="50000"/>
              </a:spcBef>
            </a:pPr>
            <a:r>
              <a:rPr lang="en-US" sz="2800" b="0"/>
              <a:t>C) 44.5</a:t>
            </a:r>
          </a:p>
        </p:txBody>
      </p:sp>
      <p:sp>
        <p:nvSpPr>
          <p:cNvPr id="104455" name="Text Box 7"/>
          <p:cNvSpPr txBox="1">
            <a:spLocks noChangeArrowheads="1"/>
          </p:cNvSpPr>
          <p:nvPr/>
        </p:nvSpPr>
        <p:spPr bwMode="auto">
          <a:xfrm>
            <a:off x="215900" y="5202238"/>
            <a:ext cx="3132138" cy="519112"/>
          </a:xfrm>
          <a:prstGeom prst="rect">
            <a:avLst/>
          </a:prstGeom>
          <a:noFill/>
          <a:ln w="9525">
            <a:noFill/>
            <a:miter lim="800000"/>
            <a:headEnd/>
            <a:tailEnd/>
          </a:ln>
        </p:spPr>
        <p:txBody>
          <a:bodyPr>
            <a:spAutoFit/>
          </a:bodyPr>
          <a:lstStyle/>
          <a:p>
            <a:pPr>
              <a:spcBef>
                <a:spcPct val="50000"/>
              </a:spcBef>
            </a:pPr>
            <a:r>
              <a:rPr lang="en-US" sz="2800" b="0"/>
              <a:t>D) 42.5</a:t>
            </a:r>
          </a:p>
        </p:txBody>
      </p:sp>
      <p:sp>
        <p:nvSpPr>
          <p:cNvPr id="104457" name="Text Box 9"/>
          <p:cNvSpPr txBox="1">
            <a:spLocks noChangeArrowheads="1"/>
          </p:cNvSpPr>
          <p:nvPr/>
        </p:nvSpPr>
        <p:spPr bwMode="auto">
          <a:xfrm>
            <a:off x="4067175" y="2420938"/>
            <a:ext cx="4645025" cy="1570037"/>
          </a:xfrm>
          <a:prstGeom prst="rect">
            <a:avLst/>
          </a:prstGeom>
          <a:noFill/>
          <a:ln w="9525">
            <a:noFill/>
            <a:miter lim="800000"/>
            <a:headEnd/>
            <a:tailEnd/>
          </a:ln>
        </p:spPr>
        <p:txBody>
          <a:bodyPr>
            <a:spAutoFit/>
          </a:bodyPr>
          <a:lstStyle/>
          <a:p>
            <a:pPr>
              <a:spcBef>
                <a:spcPct val="50000"/>
              </a:spcBef>
            </a:pPr>
            <a:r>
              <a:rPr lang="en-US" sz="2400" b="0"/>
              <a:t>Mean = 35</a:t>
            </a:r>
          </a:p>
          <a:p>
            <a:pPr>
              <a:spcBef>
                <a:spcPct val="50000"/>
              </a:spcBef>
            </a:pPr>
            <a:r>
              <a:rPr lang="en-US" sz="2400" b="0"/>
              <a:t>Standard Deviation = 2.5</a:t>
            </a:r>
          </a:p>
          <a:p>
            <a:pPr>
              <a:spcBef>
                <a:spcPct val="50000"/>
              </a:spcBef>
            </a:pPr>
            <a:endParaRPr lang="en-US" sz="2400" b="0"/>
          </a:p>
        </p:txBody>
      </p:sp>
      <p:sp>
        <p:nvSpPr>
          <p:cNvPr id="12" name="Oval 11"/>
          <p:cNvSpPr/>
          <p:nvPr/>
        </p:nvSpPr>
        <p:spPr>
          <a:xfrm flipV="1">
            <a:off x="142875" y="5157788"/>
            <a:ext cx="2557463" cy="6111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089" name="TextBox 12"/>
          <p:cNvSpPr txBox="1">
            <a:spLocks noChangeArrowheads="1"/>
          </p:cNvSpPr>
          <p:nvPr/>
        </p:nvSpPr>
        <p:spPr bwMode="auto">
          <a:xfrm>
            <a:off x="4248150" y="4041775"/>
            <a:ext cx="3887788" cy="954088"/>
          </a:xfrm>
          <a:prstGeom prst="rect">
            <a:avLst/>
          </a:prstGeom>
          <a:noFill/>
          <a:ln w="9525">
            <a:noFill/>
            <a:miter lim="800000"/>
            <a:headEnd/>
            <a:tailEnd/>
          </a:ln>
        </p:spPr>
        <p:txBody>
          <a:bodyPr>
            <a:spAutoFit/>
          </a:bodyPr>
          <a:lstStyle/>
          <a:p>
            <a:r>
              <a:rPr lang="en-US" sz="2800" u="sng"/>
              <a:t>X – 35</a:t>
            </a:r>
          </a:p>
          <a:p>
            <a:r>
              <a:rPr lang="en-US" sz="2800"/>
              <a:t>   2.5</a:t>
            </a:r>
          </a:p>
        </p:txBody>
      </p:sp>
      <p:sp>
        <p:nvSpPr>
          <p:cNvPr id="174090" name="TextBox 13"/>
          <p:cNvSpPr txBox="1">
            <a:spLocks noChangeArrowheads="1"/>
          </p:cNvSpPr>
          <p:nvPr/>
        </p:nvSpPr>
        <p:spPr bwMode="auto">
          <a:xfrm>
            <a:off x="5472113" y="4184650"/>
            <a:ext cx="693737" cy="523875"/>
          </a:xfrm>
          <a:prstGeom prst="rect">
            <a:avLst/>
          </a:prstGeom>
          <a:noFill/>
          <a:ln w="9525">
            <a:noFill/>
            <a:miter lim="800000"/>
            <a:headEnd/>
            <a:tailEnd/>
          </a:ln>
        </p:spPr>
        <p:txBody>
          <a:bodyPr wrap="none">
            <a:spAutoFit/>
          </a:bodyPr>
          <a:lstStyle/>
          <a:p>
            <a:r>
              <a:rPr lang="en-US" sz="2800"/>
              <a:t>= 3</a:t>
            </a:r>
          </a:p>
        </p:txBody>
      </p:sp>
      <p:sp>
        <p:nvSpPr>
          <p:cNvPr id="174091" name="TextBox 14"/>
          <p:cNvSpPr txBox="1">
            <a:spLocks noChangeArrowheads="1"/>
          </p:cNvSpPr>
          <p:nvPr/>
        </p:nvSpPr>
        <p:spPr bwMode="auto">
          <a:xfrm>
            <a:off x="4284663" y="5121275"/>
            <a:ext cx="1531937" cy="523875"/>
          </a:xfrm>
          <a:prstGeom prst="rect">
            <a:avLst/>
          </a:prstGeom>
          <a:noFill/>
          <a:ln w="9525">
            <a:noFill/>
            <a:miter lim="800000"/>
            <a:headEnd/>
            <a:tailEnd/>
          </a:ln>
        </p:spPr>
        <p:txBody>
          <a:bodyPr wrap="none">
            <a:spAutoFit/>
          </a:bodyPr>
          <a:lstStyle/>
          <a:p>
            <a:r>
              <a:rPr lang="en-US" sz="2800"/>
              <a:t>X = 42.5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dissolve">
                                      <p:cBhvr>
                                        <p:cTn id="7" dur="500"/>
                                        <p:tgtEl>
                                          <p:spTgt spid="1044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4452"/>
                                        </p:tgtEl>
                                        <p:attrNameLst>
                                          <p:attrName>style.visibility</p:attrName>
                                        </p:attrNameLst>
                                      </p:cBhvr>
                                      <p:to>
                                        <p:strVal val="visible"/>
                                      </p:to>
                                    </p:set>
                                    <p:animEffect transition="in" filter="dissolve">
                                      <p:cBhvr>
                                        <p:cTn id="12" dur="500"/>
                                        <p:tgtEl>
                                          <p:spTgt spid="10445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4453"/>
                                        </p:tgtEl>
                                        <p:attrNameLst>
                                          <p:attrName>style.visibility</p:attrName>
                                        </p:attrNameLst>
                                      </p:cBhvr>
                                      <p:to>
                                        <p:strVal val="visible"/>
                                      </p:to>
                                    </p:set>
                                    <p:animEffect transition="in" filter="dissolve">
                                      <p:cBhvr>
                                        <p:cTn id="15" dur="500"/>
                                        <p:tgtEl>
                                          <p:spTgt spid="104453"/>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04454"/>
                                        </p:tgtEl>
                                        <p:attrNameLst>
                                          <p:attrName>style.visibility</p:attrName>
                                        </p:attrNameLst>
                                      </p:cBhvr>
                                      <p:to>
                                        <p:strVal val="visible"/>
                                      </p:to>
                                    </p:set>
                                    <p:animEffect transition="in" filter="dissolve">
                                      <p:cBhvr>
                                        <p:cTn id="18" dur="500"/>
                                        <p:tgtEl>
                                          <p:spTgt spid="10445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4455"/>
                                        </p:tgtEl>
                                        <p:attrNameLst>
                                          <p:attrName>style.visibility</p:attrName>
                                        </p:attrNameLst>
                                      </p:cBhvr>
                                      <p:to>
                                        <p:strVal val="visible"/>
                                      </p:to>
                                    </p:set>
                                    <p:animEffect transition="in" filter="dissolve">
                                      <p:cBhvr>
                                        <p:cTn id="21" dur="500"/>
                                        <p:tgtEl>
                                          <p:spTgt spid="104455"/>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04457"/>
                                        </p:tgtEl>
                                        <p:attrNameLst>
                                          <p:attrName>style.visibility</p:attrName>
                                        </p:attrNameLst>
                                      </p:cBhvr>
                                      <p:to>
                                        <p:strVal val="visible"/>
                                      </p:to>
                                    </p:set>
                                    <p:animEffect transition="in" filter="blinds(horizontal)">
                                      <p:cBhvr>
                                        <p:cTn id="26" dur="500"/>
                                        <p:tgtEl>
                                          <p:spTgt spid="104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p:bldP spid="104452" grpId="0"/>
      <p:bldP spid="104453" grpId="0"/>
      <p:bldP spid="104454" grpId="0"/>
      <p:bldP spid="104455" grpId="0"/>
      <p:bldP spid="10445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503238" y="274638"/>
            <a:ext cx="7421562" cy="850900"/>
          </a:xfrm>
        </p:spPr>
        <p:txBody>
          <a:bodyPr/>
          <a:lstStyle/>
          <a:p>
            <a:pPr algn="ctr" fontAlgn="auto">
              <a:spcAft>
                <a:spcPts val="0"/>
              </a:spcAft>
              <a:defRPr/>
            </a:pPr>
            <a:r>
              <a:rPr lang="en-US" b="1" dirty="0" smtClean="0"/>
              <a:t>Mean Practice</a:t>
            </a:r>
          </a:p>
        </p:txBody>
      </p:sp>
      <p:sp>
        <p:nvSpPr>
          <p:cNvPr id="22530" name="Content Placeholder 2"/>
          <p:cNvSpPr>
            <a:spLocks noGrp="1"/>
          </p:cNvSpPr>
          <p:nvPr>
            <p:ph sz="quarter" idx="1"/>
          </p:nvPr>
        </p:nvSpPr>
        <p:spPr>
          <a:xfrm>
            <a:off x="457200" y="1557338"/>
            <a:ext cx="8291513" cy="1979612"/>
          </a:xfrm>
        </p:spPr>
        <p:txBody>
          <a:bodyPr/>
          <a:lstStyle/>
          <a:p>
            <a:pPr>
              <a:buFontTx/>
              <a:buNone/>
            </a:pPr>
            <a:r>
              <a:rPr lang="en-US" b="1" dirty="0" smtClean="0"/>
              <a:t>20 + 30 + 15 + 40 + 20 + 80 + 60 + 50 = 320</a:t>
            </a:r>
          </a:p>
          <a:p>
            <a:pPr>
              <a:buFontTx/>
              <a:buNone/>
            </a:pPr>
            <a:r>
              <a:rPr lang="en-US" b="1" u="sng" dirty="0" smtClean="0"/>
              <a:t>320  </a:t>
            </a:r>
          </a:p>
        </p:txBody>
      </p:sp>
      <p:sp>
        <p:nvSpPr>
          <p:cNvPr id="22531" name="Content Placeholder 3"/>
          <p:cNvSpPr>
            <a:spLocks noGrp="1"/>
          </p:cNvSpPr>
          <p:nvPr>
            <p:ph sz="quarter" idx="2"/>
          </p:nvPr>
        </p:nvSpPr>
        <p:spPr>
          <a:xfrm>
            <a:off x="575556" y="3969060"/>
            <a:ext cx="8101013" cy="1989138"/>
          </a:xfrm>
        </p:spPr>
        <p:txBody>
          <a:bodyPr/>
          <a:lstStyle/>
          <a:p>
            <a:pPr>
              <a:buFontTx/>
              <a:buNone/>
            </a:pPr>
            <a:r>
              <a:rPr lang="en-US" b="1" dirty="0" smtClean="0"/>
              <a:t>34 + 20 + 56 +82 + 78 + 30 = 300</a:t>
            </a:r>
          </a:p>
          <a:p>
            <a:pPr>
              <a:buFontTx/>
              <a:buNone/>
            </a:pPr>
            <a:r>
              <a:rPr lang="en-US" b="1" u="sng" dirty="0" smtClean="0"/>
              <a:t>300</a:t>
            </a:r>
          </a:p>
        </p:txBody>
      </p:sp>
      <p:sp>
        <p:nvSpPr>
          <p:cNvPr id="22532" name="TextBox 5"/>
          <p:cNvSpPr txBox="1">
            <a:spLocks noChangeArrowheads="1"/>
          </p:cNvSpPr>
          <p:nvPr/>
        </p:nvSpPr>
        <p:spPr bwMode="auto">
          <a:xfrm>
            <a:off x="611560" y="2456892"/>
            <a:ext cx="384175" cy="523875"/>
          </a:xfrm>
          <a:prstGeom prst="rect">
            <a:avLst/>
          </a:prstGeom>
          <a:noFill/>
          <a:ln w="9525">
            <a:noFill/>
            <a:miter lim="800000"/>
            <a:headEnd/>
            <a:tailEnd/>
          </a:ln>
        </p:spPr>
        <p:txBody>
          <a:bodyPr wrap="none">
            <a:spAutoFit/>
          </a:bodyPr>
          <a:lstStyle/>
          <a:p>
            <a:r>
              <a:rPr lang="en-US" sz="2800" dirty="0"/>
              <a:t>8</a:t>
            </a:r>
          </a:p>
        </p:txBody>
      </p:sp>
      <p:sp>
        <p:nvSpPr>
          <p:cNvPr id="22533" name="TextBox 6"/>
          <p:cNvSpPr txBox="1">
            <a:spLocks noChangeArrowheads="1"/>
          </p:cNvSpPr>
          <p:nvPr/>
        </p:nvSpPr>
        <p:spPr bwMode="auto">
          <a:xfrm>
            <a:off x="1295400" y="2349500"/>
            <a:ext cx="1331913" cy="522288"/>
          </a:xfrm>
          <a:prstGeom prst="rect">
            <a:avLst/>
          </a:prstGeom>
          <a:noFill/>
          <a:ln w="9525">
            <a:noFill/>
            <a:miter lim="800000"/>
            <a:headEnd/>
            <a:tailEnd/>
          </a:ln>
        </p:spPr>
        <p:txBody>
          <a:bodyPr>
            <a:spAutoFit/>
          </a:bodyPr>
          <a:lstStyle/>
          <a:p>
            <a:r>
              <a:rPr lang="en-US" sz="2800"/>
              <a:t>=   40</a:t>
            </a:r>
          </a:p>
        </p:txBody>
      </p:sp>
      <p:sp>
        <p:nvSpPr>
          <p:cNvPr id="22534" name="TextBox 7"/>
          <p:cNvSpPr txBox="1">
            <a:spLocks noChangeArrowheads="1"/>
          </p:cNvSpPr>
          <p:nvPr/>
        </p:nvSpPr>
        <p:spPr bwMode="auto">
          <a:xfrm>
            <a:off x="791580" y="4869160"/>
            <a:ext cx="385762" cy="523875"/>
          </a:xfrm>
          <a:prstGeom prst="rect">
            <a:avLst/>
          </a:prstGeom>
          <a:noFill/>
          <a:ln w="9525">
            <a:noFill/>
            <a:miter lim="800000"/>
            <a:headEnd/>
            <a:tailEnd/>
          </a:ln>
        </p:spPr>
        <p:txBody>
          <a:bodyPr wrap="none">
            <a:spAutoFit/>
          </a:bodyPr>
          <a:lstStyle/>
          <a:p>
            <a:r>
              <a:rPr lang="en-US" sz="2800" dirty="0"/>
              <a:t>6</a:t>
            </a:r>
          </a:p>
        </p:txBody>
      </p:sp>
      <p:sp>
        <p:nvSpPr>
          <p:cNvPr id="22535" name="TextBox 8"/>
          <p:cNvSpPr txBox="1">
            <a:spLocks noChangeArrowheads="1"/>
          </p:cNvSpPr>
          <p:nvPr/>
        </p:nvSpPr>
        <p:spPr bwMode="auto">
          <a:xfrm>
            <a:off x="1368425" y="4724400"/>
            <a:ext cx="1223963" cy="523875"/>
          </a:xfrm>
          <a:prstGeom prst="rect">
            <a:avLst/>
          </a:prstGeom>
          <a:noFill/>
          <a:ln w="9525">
            <a:noFill/>
            <a:miter lim="800000"/>
            <a:headEnd/>
            <a:tailEnd/>
          </a:ln>
        </p:spPr>
        <p:txBody>
          <a:bodyPr>
            <a:spAutoFit/>
          </a:bodyPr>
          <a:lstStyle/>
          <a:p>
            <a:r>
              <a:rPr lang="en-US" sz="2800"/>
              <a:t>=  50</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ChangeArrowheads="1"/>
          </p:cNvSpPr>
          <p:nvPr>
            <p:ph type="title"/>
          </p:nvPr>
        </p:nvSpPr>
        <p:spPr>
          <a:xfrm>
            <a:off x="359532" y="296652"/>
            <a:ext cx="7745412" cy="777875"/>
          </a:xfrm>
        </p:spPr>
        <p:txBody>
          <a:bodyPr/>
          <a:lstStyle/>
          <a:p>
            <a:pPr fontAlgn="auto">
              <a:spcAft>
                <a:spcPts val="0"/>
              </a:spcAft>
              <a:defRPr/>
            </a:pPr>
            <a:r>
              <a:rPr lang="en-US" b="1" dirty="0" smtClean="0"/>
              <a:t>Practice Problem 6</a:t>
            </a:r>
          </a:p>
        </p:txBody>
      </p:sp>
      <p:sp>
        <p:nvSpPr>
          <p:cNvPr id="105475"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05476" name="Text Box 4"/>
          <p:cNvSpPr txBox="1">
            <a:spLocks noChangeArrowheads="1"/>
          </p:cNvSpPr>
          <p:nvPr/>
        </p:nvSpPr>
        <p:spPr bwMode="auto">
          <a:xfrm>
            <a:off x="2051720" y="2492896"/>
            <a:ext cx="5472112" cy="523875"/>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05479" name="Text Box 7"/>
          <p:cNvSpPr txBox="1">
            <a:spLocks noChangeArrowheads="1"/>
          </p:cNvSpPr>
          <p:nvPr/>
        </p:nvSpPr>
        <p:spPr bwMode="auto">
          <a:xfrm>
            <a:off x="215900" y="2960688"/>
            <a:ext cx="8174038" cy="946150"/>
          </a:xfrm>
          <a:prstGeom prst="rect">
            <a:avLst/>
          </a:prstGeom>
          <a:noFill/>
          <a:ln w="9525">
            <a:noFill/>
            <a:miter lim="800000"/>
            <a:headEnd/>
            <a:tailEnd/>
          </a:ln>
        </p:spPr>
        <p:txBody>
          <a:bodyPr>
            <a:spAutoFit/>
          </a:bodyPr>
          <a:lstStyle/>
          <a:p>
            <a:pPr>
              <a:spcBef>
                <a:spcPct val="50000"/>
              </a:spcBef>
            </a:pPr>
            <a:r>
              <a:rPr lang="en-US" sz="2800" b="0"/>
              <a:t>1) List the z-scores of students that were above the mean.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dissolve">
                                      <p:cBhvr>
                                        <p:cTn id="7" dur="500"/>
                                        <p:tgtEl>
                                          <p:spTgt spid="10547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5476"/>
                                        </p:tgtEl>
                                        <p:attrNameLst>
                                          <p:attrName>style.visibility</p:attrName>
                                        </p:attrNameLst>
                                      </p:cBhvr>
                                      <p:to>
                                        <p:strVal val="visible"/>
                                      </p:to>
                                    </p:set>
                                    <p:animEffect transition="in" filter="dissolve">
                                      <p:cBhvr>
                                        <p:cTn id="10" dur="500"/>
                                        <p:tgtEl>
                                          <p:spTgt spid="10547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5479"/>
                                        </p:tgtEl>
                                        <p:attrNameLst>
                                          <p:attrName>style.visibility</p:attrName>
                                        </p:attrNameLst>
                                      </p:cBhvr>
                                      <p:to>
                                        <p:strVal val="visible"/>
                                      </p:to>
                                    </p:set>
                                    <p:animEffect transition="in" filter="dissolve">
                                      <p:cBhvr>
                                        <p:cTn id="15" dur="500"/>
                                        <p:tgtEl>
                                          <p:spTgt spid="1054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6" grpId="0"/>
      <p:bldP spid="10547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noChangeArrowheads="1"/>
          </p:cNvSpPr>
          <p:nvPr>
            <p:ph type="title" idx="4294967295"/>
          </p:nvPr>
        </p:nvSpPr>
        <p:spPr>
          <a:xfrm>
            <a:off x="287524" y="224644"/>
            <a:ext cx="7894638" cy="792162"/>
          </a:xfrm>
        </p:spPr>
        <p:txBody>
          <a:bodyPr/>
          <a:lstStyle/>
          <a:p>
            <a:pPr fontAlgn="auto">
              <a:spcAft>
                <a:spcPts val="0"/>
              </a:spcAft>
              <a:defRPr/>
            </a:pPr>
            <a:r>
              <a:rPr lang="en-US" b="1" dirty="0" smtClean="0"/>
              <a:t>Practice Problem 6</a:t>
            </a:r>
          </a:p>
        </p:txBody>
      </p:sp>
      <p:sp>
        <p:nvSpPr>
          <p:cNvPr id="105475"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05476" name="Text Box 4"/>
          <p:cNvSpPr txBox="1">
            <a:spLocks noChangeArrowheads="1"/>
          </p:cNvSpPr>
          <p:nvPr/>
        </p:nvSpPr>
        <p:spPr bwMode="auto">
          <a:xfrm>
            <a:off x="2159732" y="2492896"/>
            <a:ext cx="5221287" cy="519112"/>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05479" name="Text Box 7"/>
          <p:cNvSpPr txBox="1">
            <a:spLocks noChangeArrowheads="1"/>
          </p:cNvSpPr>
          <p:nvPr/>
        </p:nvSpPr>
        <p:spPr bwMode="auto">
          <a:xfrm>
            <a:off x="215900" y="2960688"/>
            <a:ext cx="8174038" cy="946150"/>
          </a:xfrm>
          <a:prstGeom prst="rect">
            <a:avLst/>
          </a:prstGeom>
          <a:noFill/>
          <a:ln w="9525">
            <a:noFill/>
            <a:miter lim="800000"/>
            <a:headEnd/>
            <a:tailEnd/>
          </a:ln>
        </p:spPr>
        <p:txBody>
          <a:bodyPr>
            <a:spAutoFit/>
          </a:bodyPr>
          <a:lstStyle/>
          <a:p>
            <a:pPr>
              <a:spcBef>
                <a:spcPct val="50000"/>
              </a:spcBef>
            </a:pPr>
            <a:r>
              <a:rPr lang="en-US" sz="2800" b="0"/>
              <a:t>1) List the z-scores of students that were above the mean.</a:t>
            </a:r>
          </a:p>
        </p:txBody>
      </p:sp>
      <p:sp>
        <p:nvSpPr>
          <p:cNvPr id="105487" name="Text Box 15"/>
          <p:cNvSpPr txBox="1">
            <a:spLocks noChangeArrowheads="1"/>
          </p:cNvSpPr>
          <p:nvPr/>
        </p:nvSpPr>
        <p:spPr bwMode="auto">
          <a:xfrm>
            <a:off x="2159000" y="3395663"/>
            <a:ext cx="2773363" cy="457200"/>
          </a:xfrm>
          <a:prstGeom prst="rect">
            <a:avLst/>
          </a:prstGeom>
          <a:noFill/>
          <a:ln w="9525">
            <a:noFill/>
            <a:miter lim="800000"/>
            <a:headEnd/>
            <a:tailEnd/>
          </a:ln>
        </p:spPr>
        <p:txBody>
          <a:bodyPr>
            <a:spAutoFit/>
          </a:bodyPr>
          <a:lstStyle/>
          <a:p>
            <a:pPr>
              <a:spcBef>
                <a:spcPct val="50000"/>
              </a:spcBef>
            </a:pPr>
            <a:r>
              <a:rPr lang="en-US" sz="2400" dirty="0">
                <a:solidFill>
                  <a:srgbClr val="C00000"/>
                </a:solidFill>
              </a:rPr>
              <a:t>2.5, 1.75, and 0.4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5475"/>
                                        </p:tgtEl>
                                        <p:attrNameLst>
                                          <p:attrName>style.visibility</p:attrName>
                                        </p:attrNameLst>
                                      </p:cBhvr>
                                      <p:to>
                                        <p:strVal val="visible"/>
                                      </p:to>
                                    </p:set>
                                    <p:animEffect transition="in" filter="dissolve">
                                      <p:cBhvr>
                                        <p:cTn id="7" dur="500"/>
                                        <p:tgtEl>
                                          <p:spTgt spid="10547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5476"/>
                                        </p:tgtEl>
                                        <p:attrNameLst>
                                          <p:attrName>style.visibility</p:attrName>
                                        </p:attrNameLst>
                                      </p:cBhvr>
                                      <p:to>
                                        <p:strVal val="visible"/>
                                      </p:to>
                                    </p:set>
                                    <p:animEffect transition="in" filter="dissolve">
                                      <p:cBhvr>
                                        <p:cTn id="10" dur="500"/>
                                        <p:tgtEl>
                                          <p:spTgt spid="10547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5479"/>
                                        </p:tgtEl>
                                        <p:attrNameLst>
                                          <p:attrName>style.visibility</p:attrName>
                                        </p:attrNameLst>
                                      </p:cBhvr>
                                      <p:to>
                                        <p:strVal val="visible"/>
                                      </p:to>
                                    </p:set>
                                    <p:animEffect transition="in" filter="dissolve">
                                      <p:cBhvr>
                                        <p:cTn id="15" dur="500"/>
                                        <p:tgtEl>
                                          <p:spTgt spid="105479"/>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5487"/>
                                        </p:tgtEl>
                                        <p:attrNameLst>
                                          <p:attrName>style.visibility</p:attrName>
                                        </p:attrNameLst>
                                      </p:cBhvr>
                                      <p:to>
                                        <p:strVal val="visible"/>
                                      </p:to>
                                    </p:set>
                                    <p:animEffect transition="in" filter="dissolve">
                                      <p:cBhvr>
                                        <p:cTn id="20" dur="500"/>
                                        <p:tgtEl>
                                          <p:spTgt spid="105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p:bldP spid="105476" grpId="0"/>
      <p:bldP spid="105479" grpId="0"/>
      <p:bldP spid="10548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ChangeArrowheads="1"/>
          </p:cNvSpPr>
          <p:nvPr>
            <p:ph type="title"/>
          </p:nvPr>
        </p:nvSpPr>
        <p:spPr>
          <a:xfrm>
            <a:off x="179388" y="296863"/>
            <a:ext cx="7756525" cy="792162"/>
          </a:xfrm>
        </p:spPr>
        <p:txBody>
          <a:bodyPr/>
          <a:lstStyle/>
          <a:p>
            <a:pPr fontAlgn="auto">
              <a:spcAft>
                <a:spcPts val="0"/>
              </a:spcAft>
              <a:defRPr/>
            </a:pPr>
            <a:r>
              <a:rPr lang="en-US" b="1" dirty="0" smtClean="0"/>
              <a:t>Practice Problem 7</a:t>
            </a:r>
          </a:p>
        </p:txBody>
      </p:sp>
      <p:sp>
        <p:nvSpPr>
          <p:cNvPr id="148483"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48484" name="Text Box 4"/>
          <p:cNvSpPr txBox="1">
            <a:spLocks noChangeArrowheads="1"/>
          </p:cNvSpPr>
          <p:nvPr/>
        </p:nvSpPr>
        <p:spPr bwMode="auto">
          <a:xfrm>
            <a:off x="2087724" y="2564904"/>
            <a:ext cx="5545137" cy="519112"/>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48486" name="Text Box 6"/>
          <p:cNvSpPr txBox="1">
            <a:spLocks noChangeArrowheads="1"/>
          </p:cNvSpPr>
          <p:nvPr/>
        </p:nvSpPr>
        <p:spPr bwMode="auto">
          <a:xfrm>
            <a:off x="228600" y="3860800"/>
            <a:ext cx="8174038" cy="1373188"/>
          </a:xfrm>
          <a:prstGeom prst="rect">
            <a:avLst/>
          </a:prstGeom>
          <a:noFill/>
          <a:ln w="9525">
            <a:noFill/>
            <a:miter lim="800000"/>
            <a:headEnd/>
            <a:tailEnd/>
          </a:ln>
        </p:spPr>
        <p:txBody>
          <a:bodyPr>
            <a:spAutoFit/>
          </a:bodyPr>
          <a:lstStyle/>
          <a:p>
            <a:pPr>
              <a:spcBef>
                <a:spcPct val="50000"/>
              </a:spcBef>
            </a:pPr>
            <a:r>
              <a:rPr lang="en-US" sz="2800" b="0"/>
              <a:t>2) If the mean of the exam is 85, did any of the students selected have an exam score of 85?  Explain.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8483"/>
                                        </p:tgtEl>
                                        <p:attrNameLst>
                                          <p:attrName>style.visibility</p:attrName>
                                        </p:attrNameLst>
                                      </p:cBhvr>
                                      <p:to>
                                        <p:strVal val="visible"/>
                                      </p:to>
                                    </p:set>
                                    <p:animEffect transition="in" filter="dissolve">
                                      <p:cBhvr>
                                        <p:cTn id="7" dur="500"/>
                                        <p:tgtEl>
                                          <p:spTgt spid="14848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8484"/>
                                        </p:tgtEl>
                                        <p:attrNameLst>
                                          <p:attrName>style.visibility</p:attrName>
                                        </p:attrNameLst>
                                      </p:cBhvr>
                                      <p:to>
                                        <p:strVal val="visible"/>
                                      </p:to>
                                    </p:set>
                                    <p:animEffect transition="in" filter="dissolve">
                                      <p:cBhvr>
                                        <p:cTn id="10" dur="500"/>
                                        <p:tgtEl>
                                          <p:spTgt spid="14848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8486"/>
                                        </p:tgtEl>
                                        <p:attrNameLst>
                                          <p:attrName>style.visibility</p:attrName>
                                        </p:attrNameLst>
                                      </p:cBhvr>
                                      <p:to>
                                        <p:strVal val="visible"/>
                                      </p:to>
                                    </p:set>
                                    <p:animEffect transition="in" filter="dissolve">
                                      <p:cBhvr>
                                        <p:cTn id="15" dur="500"/>
                                        <p:tgtEl>
                                          <p:spTgt spid="148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p:bldP spid="148484" grpId="0"/>
      <p:bldP spid="14848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p:cNvSpPr>
            <a:spLocks noGrp="1" noChangeArrowheads="1"/>
          </p:cNvSpPr>
          <p:nvPr>
            <p:ph type="title" idx="4294967295"/>
          </p:nvPr>
        </p:nvSpPr>
        <p:spPr>
          <a:xfrm>
            <a:off x="251520" y="332656"/>
            <a:ext cx="8181975" cy="792163"/>
          </a:xfrm>
        </p:spPr>
        <p:txBody>
          <a:bodyPr/>
          <a:lstStyle/>
          <a:p>
            <a:pPr fontAlgn="auto">
              <a:spcAft>
                <a:spcPts val="0"/>
              </a:spcAft>
              <a:defRPr/>
            </a:pPr>
            <a:r>
              <a:rPr lang="en-US" b="1" dirty="0" smtClean="0"/>
              <a:t>Practice Problem 7</a:t>
            </a:r>
          </a:p>
        </p:txBody>
      </p:sp>
      <p:sp>
        <p:nvSpPr>
          <p:cNvPr id="148483"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48484" name="Text Box 4"/>
          <p:cNvSpPr txBox="1">
            <a:spLocks noChangeArrowheads="1"/>
          </p:cNvSpPr>
          <p:nvPr/>
        </p:nvSpPr>
        <p:spPr bwMode="auto">
          <a:xfrm>
            <a:off x="2195736" y="2564904"/>
            <a:ext cx="5437187" cy="519112"/>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48486" name="Text Box 6"/>
          <p:cNvSpPr txBox="1">
            <a:spLocks noChangeArrowheads="1"/>
          </p:cNvSpPr>
          <p:nvPr/>
        </p:nvSpPr>
        <p:spPr bwMode="auto">
          <a:xfrm>
            <a:off x="228600" y="3860800"/>
            <a:ext cx="8174038" cy="1373188"/>
          </a:xfrm>
          <a:prstGeom prst="rect">
            <a:avLst/>
          </a:prstGeom>
          <a:noFill/>
          <a:ln w="9525">
            <a:noFill/>
            <a:miter lim="800000"/>
            <a:headEnd/>
            <a:tailEnd/>
          </a:ln>
        </p:spPr>
        <p:txBody>
          <a:bodyPr>
            <a:spAutoFit/>
          </a:bodyPr>
          <a:lstStyle/>
          <a:p>
            <a:pPr>
              <a:spcBef>
                <a:spcPct val="50000"/>
              </a:spcBef>
            </a:pPr>
            <a:r>
              <a:rPr lang="en-US" sz="2800" b="0" dirty="0"/>
              <a:t>2) If the mean of the exam is 85, did any of the students selected have an exam score of 85?  Explain. </a:t>
            </a:r>
          </a:p>
        </p:txBody>
      </p:sp>
      <p:sp>
        <p:nvSpPr>
          <p:cNvPr id="148488" name="Text Box 8"/>
          <p:cNvSpPr txBox="1">
            <a:spLocks noChangeArrowheads="1"/>
          </p:cNvSpPr>
          <p:nvPr/>
        </p:nvSpPr>
        <p:spPr bwMode="auto">
          <a:xfrm>
            <a:off x="1727200" y="4760913"/>
            <a:ext cx="5005388" cy="457200"/>
          </a:xfrm>
          <a:prstGeom prst="rect">
            <a:avLst/>
          </a:prstGeom>
          <a:noFill/>
          <a:ln w="9525">
            <a:noFill/>
            <a:miter lim="800000"/>
            <a:headEnd/>
            <a:tailEnd/>
          </a:ln>
        </p:spPr>
        <p:txBody>
          <a:bodyPr>
            <a:spAutoFit/>
          </a:bodyPr>
          <a:lstStyle/>
          <a:p>
            <a:pPr>
              <a:spcBef>
                <a:spcPct val="50000"/>
              </a:spcBef>
            </a:pPr>
            <a:r>
              <a:rPr lang="en-US" sz="2400" dirty="0">
                <a:solidFill>
                  <a:srgbClr val="C00000"/>
                </a:solidFill>
              </a:rPr>
              <a:t>One student with a z-score of 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8483"/>
                                        </p:tgtEl>
                                        <p:attrNameLst>
                                          <p:attrName>style.visibility</p:attrName>
                                        </p:attrNameLst>
                                      </p:cBhvr>
                                      <p:to>
                                        <p:strVal val="visible"/>
                                      </p:to>
                                    </p:set>
                                    <p:animEffect transition="in" filter="dissolve">
                                      <p:cBhvr>
                                        <p:cTn id="7" dur="500"/>
                                        <p:tgtEl>
                                          <p:spTgt spid="14848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8484"/>
                                        </p:tgtEl>
                                        <p:attrNameLst>
                                          <p:attrName>style.visibility</p:attrName>
                                        </p:attrNameLst>
                                      </p:cBhvr>
                                      <p:to>
                                        <p:strVal val="visible"/>
                                      </p:to>
                                    </p:set>
                                    <p:animEffect transition="in" filter="dissolve">
                                      <p:cBhvr>
                                        <p:cTn id="10" dur="500"/>
                                        <p:tgtEl>
                                          <p:spTgt spid="14848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8486"/>
                                        </p:tgtEl>
                                        <p:attrNameLst>
                                          <p:attrName>style.visibility</p:attrName>
                                        </p:attrNameLst>
                                      </p:cBhvr>
                                      <p:to>
                                        <p:strVal val="visible"/>
                                      </p:to>
                                    </p:set>
                                    <p:animEffect transition="in" filter="dissolve">
                                      <p:cBhvr>
                                        <p:cTn id="15" dur="500"/>
                                        <p:tgtEl>
                                          <p:spTgt spid="148486"/>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48488"/>
                                        </p:tgtEl>
                                        <p:attrNameLst>
                                          <p:attrName>style.visibility</p:attrName>
                                        </p:attrNameLst>
                                      </p:cBhvr>
                                      <p:to>
                                        <p:strVal val="visible"/>
                                      </p:to>
                                    </p:set>
                                    <p:animEffect transition="in" filter="dissolve">
                                      <p:cBhvr>
                                        <p:cTn id="20" dur="500"/>
                                        <p:tgtEl>
                                          <p:spTgt spid="148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p:bldP spid="148484" grpId="0"/>
      <p:bldP spid="148486" grpId="0"/>
      <p:bldP spid="14848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p:cNvSpPr>
            <a:spLocks noGrp="1" noChangeArrowheads="1"/>
          </p:cNvSpPr>
          <p:nvPr>
            <p:ph type="title"/>
          </p:nvPr>
        </p:nvSpPr>
        <p:spPr>
          <a:xfrm>
            <a:off x="179388" y="0"/>
            <a:ext cx="7467600" cy="1016000"/>
          </a:xfrm>
        </p:spPr>
        <p:txBody>
          <a:bodyPr/>
          <a:lstStyle/>
          <a:p>
            <a:pPr fontAlgn="auto">
              <a:spcAft>
                <a:spcPts val="0"/>
              </a:spcAft>
              <a:defRPr/>
            </a:pPr>
            <a:r>
              <a:rPr lang="en-US" b="1" dirty="0" smtClean="0"/>
              <a:t>Practice Problem 8</a:t>
            </a:r>
          </a:p>
        </p:txBody>
      </p:sp>
      <p:sp>
        <p:nvSpPr>
          <p:cNvPr id="149507"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49508" name="Text Box 4"/>
          <p:cNvSpPr txBox="1">
            <a:spLocks noChangeArrowheads="1"/>
          </p:cNvSpPr>
          <p:nvPr/>
        </p:nvSpPr>
        <p:spPr bwMode="auto">
          <a:xfrm>
            <a:off x="2195736" y="2564904"/>
            <a:ext cx="5545137" cy="519112"/>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49513" name="Text Box 9"/>
          <p:cNvSpPr txBox="1">
            <a:spLocks noChangeArrowheads="1"/>
          </p:cNvSpPr>
          <p:nvPr/>
        </p:nvSpPr>
        <p:spPr bwMode="auto">
          <a:xfrm>
            <a:off x="250825" y="3716338"/>
            <a:ext cx="8174038" cy="1373187"/>
          </a:xfrm>
          <a:prstGeom prst="rect">
            <a:avLst/>
          </a:prstGeom>
          <a:noFill/>
          <a:ln w="9525">
            <a:noFill/>
            <a:miter lim="800000"/>
            <a:headEnd/>
            <a:tailEnd/>
          </a:ln>
        </p:spPr>
        <p:txBody>
          <a:bodyPr>
            <a:spAutoFit/>
          </a:bodyPr>
          <a:lstStyle/>
          <a:p>
            <a:pPr>
              <a:spcBef>
                <a:spcPct val="50000"/>
              </a:spcBef>
            </a:pPr>
            <a:r>
              <a:rPr lang="en-US" sz="2800" b="0"/>
              <a:t>3) If the standard deviation of the exam was 4 and the mean is 85, what was the actual test score for the student having a z-score of 1.75?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9507"/>
                                        </p:tgtEl>
                                        <p:attrNameLst>
                                          <p:attrName>style.visibility</p:attrName>
                                        </p:attrNameLst>
                                      </p:cBhvr>
                                      <p:to>
                                        <p:strVal val="visible"/>
                                      </p:to>
                                    </p:set>
                                    <p:animEffect transition="in" filter="dissolve">
                                      <p:cBhvr>
                                        <p:cTn id="7" dur="500"/>
                                        <p:tgtEl>
                                          <p:spTgt spid="14950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9508"/>
                                        </p:tgtEl>
                                        <p:attrNameLst>
                                          <p:attrName>style.visibility</p:attrName>
                                        </p:attrNameLst>
                                      </p:cBhvr>
                                      <p:to>
                                        <p:strVal val="visible"/>
                                      </p:to>
                                    </p:set>
                                    <p:animEffect transition="in" filter="dissolve">
                                      <p:cBhvr>
                                        <p:cTn id="10" dur="500"/>
                                        <p:tgtEl>
                                          <p:spTgt spid="14950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9513"/>
                                        </p:tgtEl>
                                        <p:attrNameLst>
                                          <p:attrName>style.visibility</p:attrName>
                                        </p:attrNameLst>
                                      </p:cBhvr>
                                      <p:to>
                                        <p:strVal val="visible"/>
                                      </p:to>
                                    </p:set>
                                    <p:animEffect transition="in" filter="dissolve">
                                      <p:cBhvr>
                                        <p:cTn id="15" dur="500"/>
                                        <p:tgtEl>
                                          <p:spTgt spid="149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P spid="149508" grpId="0"/>
      <p:bldP spid="14951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2"/>
          <p:cNvSpPr>
            <a:spLocks noGrp="1" noChangeArrowheads="1"/>
          </p:cNvSpPr>
          <p:nvPr>
            <p:ph type="title" idx="4294967295"/>
          </p:nvPr>
        </p:nvSpPr>
        <p:spPr>
          <a:xfrm>
            <a:off x="143508" y="188640"/>
            <a:ext cx="8110538" cy="792162"/>
          </a:xfrm>
        </p:spPr>
        <p:txBody>
          <a:bodyPr/>
          <a:lstStyle/>
          <a:p>
            <a:pPr fontAlgn="auto">
              <a:spcAft>
                <a:spcPts val="0"/>
              </a:spcAft>
              <a:defRPr/>
            </a:pPr>
            <a:r>
              <a:rPr lang="en-US" dirty="0" smtClean="0"/>
              <a:t> </a:t>
            </a:r>
            <a:r>
              <a:rPr lang="en-US" b="1" dirty="0" smtClean="0"/>
              <a:t>Practice Problem 8</a:t>
            </a:r>
            <a:endParaRPr lang="en-US" dirty="0" smtClean="0"/>
          </a:p>
        </p:txBody>
      </p:sp>
      <p:sp>
        <p:nvSpPr>
          <p:cNvPr id="149507" name="Text Box 3"/>
          <p:cNvSpPr txBox="1">
            <a:spLocks noChangeArrowheads="1"/>
          </p:cNvSpPr>
          <p:nvPr/>
        </p:nvSpPr>
        <p:spPr bwMode="auto">
          <a:xfrm>
            <a:off x="166688" y="1160463"/>
            <a:ext cx="8977312" cy="1373187"/>
          </a:xfrm>
          <a:prstGeom prst="rect">
            <a:avLst/>
          </a:prstGeom>
          <a:noFill/>
          <a:ln w="9525">
            <a:noFill/>
            <a:miter lim="800000"/>
            <a:headEnd/>
            <a:tailEnd/>
          </a:ln>
        </p:spPr>
        <p:txBody>
          <a:bodyPr>
            <a:spAutoFit/>
          </a:bodyPr>
          <a:lstStyle/>
          <a:p>
            <a:pPr>
              <a:spcBef>
                <a:spcPct val="50000"/>
              </a:spcBef>
            </a:pPr>
            <a:r>
              <a:rPr lang="en-US" sz="2800" b="0"/>
              <a:t>Suppose the test scores on the last exam in Algebra I are normally distributed.  The z-scores for some of the students in the course were:</a:t>
            </a:r>
          </a:p>
        </p:txBody>
      </p:sp>
      <p:sp>
        <p:nvSpPr>
          <p:cNvPr id="149508" name="Text Box 4"/>
          <p:cNvSpPr txBox="1">
            <a:spLocks noChangeArrowheads="1"/>
          </p:cNvSpPr>
          <p:nvPr/>
        </p:nvSpPr>
        <p:spPr bwMode="auto">
          <a:xfrm>
            <a:off x="2303463" y="2420938"/>
            <a:ext cx="5221287" cy="519112"/>
          </a:xfrm>
          <a:prstGeom prst="rect">
            <a:avLst/>
          </a:prstGeom>
          <a:noFill/>
          <a:ln w="9525">
            <a:noFill/>
            <a:miter lim="800000"/>
            <a:headEnd/>
            <a:tailEnd/>
          </a:ln>
        </p:spPr>
        <p:txBody>
          <a:bodyPr>
            <a:spAutoFit/>
          </a:bodyPr>
          <a:lstStyle/>
          <a:p>
            <a:pPr>
              <a:spcBef>
                <a:spcPct val="50000"/>
              </a:spcBef>
            </a:pPr>
            <a:r>
              <a:rPr lang="en-US" sz="2800" b="0" dirty="0" smtClean="0"/>
              <a:t>{2.5</a:t>
            </a:r>
            <a:r>
              <a:rPr lang="en-US" sz="2800" b="0" dirty="0"/>
              <a:t>,  0,  -3.2,  -2.1,  1.75,  </a:t>
            </a:r>
            <a:r>
              <a:rPr lang="en-US" sz="2800" b="0" dirty="0" smtClean="0"/>
              <a:t>0.4}</a:t>
            </a:r>
            <a:endParaRPr lang="en-US" sz="2800" b="0" dirty="0"/>
          </a:p>
        </p:txBody>
      </p:sp>
      <p:sp>
        <p:nvSpPr>
          <p:cNvPr id="149513" name="Text Box 9"/>
          <p:cNvSpPr txBox="1">
            <a:spLocks noChangeArrowheads="1"/>
          </p:cNvSpPr>
          <p:nvPr/>
        </p:nvSpPr>
        <p:spPr bwMode="auto">
          <a:xfrm>
            <a:off x="287338" y="3141663"/>
            <a:ext cx="8174037" cy="1373187"/>
          </a:xfrm>
          <a:prstGeom prst="rect">
            <a:avLst/>
          </a:prstGeom>
          <a:noFill/>
          <a:ln w="9525">
            <a:noFill/>
            <a:miter lim="800000"/>
            <a:headEnd/>
            <a:tailEnd/>
          </a:ln>
        </p:spPr>
        <p:txBody>
          <a:bodyPr>
            <a:spAutoFit/>
          </a:bodyPr>
          <a:lstStyle/>
          <a:p>
            <a:pPr>
              <a:spcBef>
                <a:spcPct val="50000"/>
              </a:spcBef>
            </a:pPr>
            <a:r>
              <a:rPr lang="en-US" sz="2800" b="0"/>
              <a:t>3) If the standard deviation of the exam was 4 and the mean is 85, what was the actual test score for the student having a z-score of 1.75? </a:t>
            </a:r>
          </a:p>
        </p:txBody>
      </p:sp>
      <p:sp>
        <p:nvSpPr>
          <p:cNvPr id="149514" name="Text Box 10"/>
          <p:cNvSpPr txBox="1">
            <a:spLocks noChangeArrowheads="1"/>
          </p:cNvSpPr>
          <p:nvPr/>
        </p:nvSpPr>
        <p:spPr bwMode="auto">
          <a:xfrm>
            <a:off x="3095836" y="4545124"/>
            <a:ext cx="1439863" cy="1169987"/>
          </a:xfrm>
          <a:prstGeom prst="rect">
            <a:avLst/>
          </a:prstGeom>
          <a:noFill/>
          <a:ln w="9525">
            <a:noFill/>
            <a:miter lim="800000"/>
            <a:headEnd/>
            <a:tailEnd/>
          </a:ln>
        </p:spPr>
        <p:txBody>
          <a:bodyPr>
            <a:spAutoFit/>
          </a:bodyPr>
          <a:lstStyle/>
          <a:p>
            <a:pPr>
              <a:spcBef>
                <a:spcPct val="50000"/>
              </a:spcBef>
            </a:pPr>
            <a:r>
              <a:rPr lang="en-US" sz="2800" u="sng" smtClean="0">
                <a:solidFill>
                  <a:srgbClr val="C00000"/>
                </a:solidFill>
              </a:rPr>
              <a:t>X – 85</a:t>
            </a:r>
          </a:p>
          <a:p>
            <a:pPr>
              <a:spcBef>
                <a:spcPct val="50000"/>
              </a:spcBef>
            </a:pPr>
            <a:r>
              <a:rPr lang="en-US" sz="2800" smtClean="0">
                <a:solidFill>
                  <a:srgbClr val="C00000"/>
                </a:solidFill>
              </a:rPr>
              <a:t>     </a:t>
            </a:r>
            <a:endParaRPr lang="en-US" sz="2800" dirty="0">
              <a:solidFill>
                <a:srgbClr val="C00000"/>
              </a:solidFill>
            </a:endParaRPr>
          </a:p>
        </p:txBody>
      </p:sp>
      <p:sp>
        <p:nvSpPr>
          <p:cNvPr id="186374" name="TextBox 6"/>
          <p:cNvSpPr txBox="1">
            <a:spLocks noChangeArrowheads="1"/>
          </p:cNvSpPr>
          <p:nvPr/>
        </p:nvSpPr>
        <p:spPr bwMode="auto">
          <a:xfrm>
            <a:off x="3492500" y="4976813"/>
            <a:ext cx="384175" cy="523875"/>
          </a:xfrm>
          <a:prstGeom prst="rect">
            <a:avLst/>
          </a:prstGeom>
          <a:noFill/>
          <a:ln w="9525">
            <a:noFill/>
            <a:miter lim="800000"/>
            <a:headEnd/>
            <a:tailEnd/>
          </a:ln>
        </p:spPr>
        <p:txBody>
          <a:bodyPr wrap="none">
            <a:spAutoFit/>
          </a:bodyPr>
          <a:lstStyle/>
          <a:p>
            <a:r>
              <a:rPr lang="en-US" sz="2800" dirty="0" smtClean="0">
                <a:solidFill>
                  <a:srgbClr val="C00000"/>
                </a:solidFill>
              </a:rPr>
              <a:t>4</a:t>
            </a:r>
            <a:endParaRPr lang="en-US" sz="2800" dirty="0">
              <a:solidFill>
                <a:srgbClr val="C00000"/>
              </a:solidFill>
            </a:endParaRPr>
          </a:p>
        </p:txBody>
      </p:sp>
      <p:sp>
        <p:nvSpPr>
          <p:cNvPr id="186375" name="TextBox 7"/>
          <p:cNvSpPr txBox="1">
            <a:spLocks noChangeArrowheads="1"/>
          </p:cNvSpPr>
          <p:nvPr/>
        </p:nvSpPr>
        <p:spPr bwMode="auto">
          <a:xfrm>
            <a:off x="4284663" y="4724400"/>
            <a:ext cx="1195387" cy="523875"/>
          </a:xfrm>
          <a:prstGeom prst="rect">
            <a:avLst/>
          </a:prstGeom>
          <a:noFill/>
          <a:ln w="9525">
            <a:noFill/>
            <a:miter lim="800000"/>
            <a:headEnd/>
            <a:tailEnd/>
          </a:ln>
        </p:spPr>
        <p:txBody>
          <a:bodyPr wrap="none">
            <a:spAutoFit/>
          </a:bodyPr>
          <a:lstStyle/>
          <a:p>
            <a:r>
              <a:rPr lang="en-US" sz="2800" dirty="0">
                <a:solidFill>
                  <a:srgbClr val="C00000"/>
                </a:solidFill>
              </a:rPr>
              <a:t>= 1.75</a:t>
            </a:r>
          </a:p>
        </p:txBody>
      </p:sp>
      <p:sp>
        <p:nvSpPr>
          <p:cNvPr id="186376" name="TextBox 8"/>
          <p:cNvSpPr txBox="1">
            <a:spLocks noChangeArrowheads="1"/>
          </p:cNvSpPr>
          <p:nvPr/>
        </p:nvSpPr>
        <p:spPr bwMode="auto">
          <a:xfrm>
            <a:off x="3887788" y="5481638"/>
            <a:ext cx="1233487" cy="522287"/>
          </a:xfrm>
          <a:prstGeom prst="rect">
            <a:avLst/>
          </a:prstGeom>
          <a:noFill/>
          <a:ln w="9525">
            <a:noFill/>
            <a:miter lim="800000"/>
            <a:headEnd/>
            <a:tailEnd/>
          </a:ln>
        </p:spPr>
        <p:txBody>
          <a:bodyPr wrap="none">
            <a:spAutoFit/>
          </a:bodyPr>
          <a:lstStyle/>
          <a:p>
            <a:r>
              <a:rPr lang="en-US" sz="2800" dirty="0">
                <a:solidFill>
                  <a:srgbClr val="C00000"/>
                </a:solidFill>
              </a:rPr>
              <a:t>X = 92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9507"/>
                                        </p:tgtEl>
                                        <p:attrNameLst>
                                          <p:attrName>style.visibility</p:attrName>
                                        </p:attrNameLst>
                                      </p:cBhvr>
                                      <p:to>
                                        <p:strVal val="visible"/>
                                      </p:to>
                                    </p:set>
                                    <p:animEffect transition="in" filter="dissolve">
                                      <p:cBhvr>
                                        <p:cTn id="7" dur="500"/>
                                        <p:tgtEl>
                                          <p:spTgt spid="14950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9508"/>
                                        </p:tgtEl>
                                        <p:attrNameLst>
                                          <p:attrName>style.visibility</p:attrName>
                                        </p:attrNameLst>
                                      </p:cBhvr>
                                      <p:to>
                                        <p:strVal val="visible"/>
                                      </p:to>
                                    </p:set>
                                    <p:animEffect transition="in" filter="dissolve">
                                      <p:cBhvr>
                                        <p:cTn id="10" dur="500"/>
                                        <p:tgtEl>
                                          <p:spTgt spid="14950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49513"/>
                                        </p:tgtEl>
                                        <p:attrNameLst>
                                          <p:attrName>style.visibility</p:attrName>
                                        </p:attrNameLst>
                                      </p:cBhvr>
                                      <p:to>
                                        <p:strVal val="visible"/>
                                      </p:to>
                                    </p:set>
                                    <p:animEffect transition="in" filter="dissolve">
                                      <p:cBhvr>
                                        <p:cTn id="15" dur="500"/>
                                        <p:tgtEl>
                                          <p:spTgt spid="14951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49514"/>
                                        </p:tgtEl>
                                        <p:attrNameLst>
                                          <p:attrName>style.visibility</p:attrName>
                                        </p:attrNameLst>
                                      </p:cBhvr>
                                      <p:to>
                                        <p:strVal val="visible"/>
                                      </p:to>
                                    </p:set>
                                    <p:animEffect transition="in" filter="dissolve">
                                      <p:cBhvr>
                                        <p:cTn id="20" dur="500"/>
                                        <p:tgtEl>
                                          <p:spTgt spid="149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p:bldP spid="149508" grpId="0"/>
      <p:bldP spid="149513" grpId="0"/>
      <p:bldP spid="1495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le 1"/>
          <p:cNvSpPr>
            <a:spLocks noGrp="1"/>
          </p:cNvSpPr>
          <p:nvPr>
            <p:ph type="title"/>
          </p:nvPr>
        </p:nvSpPr>
        <p:spPr/>
        <p:txBody>
          <a:bodyPr/>
          <a:lstStyle/>
          <a:p>
            <a:pPr fontAlgn="auto">
              <a:spcAft>
                <a:spcPts val="0"/>
              </a:spcAft>
              <a:defRPr/>
            </a:pPr>
            <a:r>
              <a:rPr lang="en-US" b="1" dirty="0" smtClean="0"/>
              <a:t>  Practice Problem 9</a:t>
            </a:r>
          </a:p>
        </p:txBody>
      </p:sp>
      <p:sp>
        <p:nvSpPr>
          <p:cNvPr id="188418" name="Content Placeholder 2"/>
          <p:cNvSpPr>
            <a:spLocks noGrp="1"/>
          </p:cNvSpPr>
          <p:nvPr>
            <p:ph sz="quarter" idx="1"/>
          </p:nvPr>
        </p:nvSpPr>
        <p:spPr/>
        <p:txBody>
          <a:bodyPr/>
          <a:lstStyle/>
          <a:p>
            <a:pPr>
              <a:buFontTx/>
              <a:buNone/>
            </a:pPr>
            <a:r>
              <a:rPr lang="en-US" smtClean="0"/>
              <a:t>   </a:t>
            </a:r>
            <a:r>
              <a:rPr lang="en-US" sz="2800" smtClean="0"/>
              <a:t>A set of mathematics exam scores has a mean of 70 and a standard deviation of 8.  A set of English exam scores has a mean of 74 and a standard deviation of 16.  For which exam would a score of 78 have a higher standing?</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p:cNvSpPr>
            <a:spLocks noGrp="1"/>
          </p:cNvSpPr>
          <p:nvPr>
            <p:ph type="title"/>
          </p:nvPr>
        </p:nvSpPr>
        <p:spPr/>
        <p:txBody>
          <a:bodyPr/>
          <a:lstStyle/>
          <a:p>
            <a:pPr fontAlgn="auto">
              <a:spcAft>
                <a:spcPts val="0"/>
              </a:spcAft>
              <a:defRPr/>
            </a:pPr>
            <a:r>
              <a:rPr lang="en-US" b="1" dirty="0" smtClean="0"/>
              <a:t>  Practice Problem 9</a:t>
            </a:r>
          </a:p>
        </p:txBody>
      </p:sp>
      <p:sp>
        <p:nvSpPr>
          <p:cNvPr id="189442" name="Content Placeholder 2"/>
          <p:cNvSpPr>
            <a:spLocks noGrp="1"/>
          </p:cNvSpPr>
          <p:nvPr>
            <p:ph sz="quarter" idx="1"/>
          </p:nvPr>
        </p:nvSpPr>
        <p:spPr/>
        <p:txBody>
          <a:bodyPr/>
          <a:lstStyle/>
          <a:p>
            <a:pPr>
              <a:buFontTx/>
              <a:buNone/>
            </a:pPr>
            <a:r>
              <a:rPr lang="en-US" dirty="0" smtClean="0"/>
              <a:t>   </a:t>
            </a:r>
            <a:r>
              <a:rPr lang="en-US" sz="2800" dirty="0" smtClean="0"/>
              <a:t>A set of mathematics exam scores has a mean of 70 and a standard deviation of 8.  A set of English exam scores has a mean of 74 and a standard deviation of 16.  For which exam would a score of 78 have a higher standing?  </a:t>
            </a:r>
          </a:p>
          <a:p>
            <a:pPr>
              <a:buFontTx/>
              <a:buNone/>
            </a:pPr>
            <a:endParaRPr lang="en-US" dirty="0" smtClean="0">
              <a:solidFill>
                <a:srgbClr val="00B0F0"/>
              </a:solidFill>
            </a:endParaRPr>
          </a:p>
        </p:txBody>
      </p:sp>
      <p:sp>
        <p:nvSpPr>
          <p:cNvPr id="189443" name="TextBox 3"/>
          <p:cNvSpPr txBox="1">
            <a:spLocks noChangeArrowheads="1"/>
          </p:cNvSpPr>
          <p:nvPr/>
        </p:nvSpPr>
        <p:spPr bwMode="auto">
          <a:xfrm>
            <a:off x="1008063" y="4797425"/>
            <a:ext cx="3419475" cy="954088"/>
          </a:xfrm>
          <a:prstGeom prst="rect">
            <a:avLst/>
          </a:prstGeom>
          <a:noFill/>
          <a:ln w="9525">
            <a:noFill/>
            <a:miter lim="800000"/>
            <a:headEnd/>
            <a:tailEnd/>
          </a:ln>
        </p:spPr>
        <p:txBody>
          <a:bodyPr>
            <a:spAutoFit/>
          </a:bodyPr>
          <a:lstStyle/>
          <a:p>
            <a:r>
              <a:rPr lang="en-US" sz="2800" u="sng">
                <a:solidFill>
                  <a:srgbClr val="C00000"/>
                </a:solidFill>
              </a:rPr>
              <a:t>78 – 70</a:t>
            </a:r>
          </a:p>
          <a:p>
            <a:r>
              <a:rPr lang="en-US" sz="2800">
                <a:solidFill>
                  <a:srgbClr val="C00000"/>
                </a:solidFill>
              </a:rPr>
              <a:t>     8</a:t>
            </a:r>
          </a:p>
        </p:txBody>
      </p:sp>
      <p:sp>
        <p:nvSpPr>
          <p:cNvPr id="189444" name="TextBox 4"/>
          <p:cNvSpPr txBox="1">
            <a:spLocks noChangeArrowheads="1"/>
          </p:cNvSpPr>
          <p:nvPr/>
        </p:nvSpPr>
        <p:spPr bwMode="auto">
          <a:xfrm>
            <a:off x="2375756" y="4941168"/>
            <a:ext cx="695325" cy="523875"/>
          </a:xfrm>
          <a:prstGeom prst="rect">
            <a:avLst/>
          </a:prstGeom>
          <a:noFill/>
          <a:ln w="9525">
            <a:noFill/>
            <a:miter lim="800000"/>
            <a:headEnd/>
            <a:tailEnd/>
          </a:ln>
        </p:spPr>
        <p:txBody>
          <a:bodyPr wrap="none">
            <a:spAutoFit/>
          </a:bodyPr>
          <a:lstStyle/>
          <a:p>
            <a:r>
              <a:rPr lang="en-US" sz="2800" dirty="0">
                <a:solidFill>
                  <a:srgbClr val="C00000"/>
                </a:solidFill>
              </a:rPr>
              <a:t>= 1</a:t>
            </a:r>
          </a:p>
        </p:txBody>
      </p:sp>
      <p:sp>
        <p:nvSpPr>
          <p:cNvPr id="189445" name="TextBox 5"/>
          <p:cNvSpPr txBox="1">
            <a:spLocks noChangeArrowheads="1"/>
          </p:cNvSpPr>
          <p:nvPr/>
        </p:nvSpPr>
        <p:spPr bwMode="auto">
          <a:xfrm>
            <a:off x="1223963" y="4184650"/>
            <a:ext cx="6696075" cy="522288"/>
          </a:xfrm>
          <a:prstGeom prst="rect">
            <a:avLst/>
          </a:prstGeom>
          <a:noFill/>
          <a:ln w="9525">
            <a:noFill/>
            <a:miter lim="800000"/>
            <a:headEnd/>
            <a:tailEnd/>
          </a:ln>
        </p:spPr>
        <p:txBody>
          <a:bodyPr>
            <a:spAutoFit/>
          </a:bodyPr>
          <a:lstStyle/>
          <a:p>
            <a:r>
              <a:rPr lang="en-US" sz="2800" dirty="0">
                <a:solidFill>
                  <a:srgbClr val="C00000"/>
                </a:solidFill>
              </a:rPr>
              <a:t>Math                                     English </a:t>
            </a:r>
          </a:p>
        </p:txBody>
      </p:sp>
      <p:sp>
        <p:nvSpPr>
          <p:cNvPr id="189446" name="TextBox 6"/>
          <p:cNvSpPr txBox="1">
            <a:spLocks noChangeArrowheads="1"/>
          </p:cNvSpPr>
          <p:nvPr/>
        </p:nvSpPr>
        <p:spPr bwMode="auto">
          <a:xfrm>
            <a:off x="5759450" y="4760913"/>
            <a:ext cx="1835150" cy="1385887"/>
          </a:xfrm>
          <a:prstGeom prst="rect">
            <a:avLst/>
          </a:prstGeom>
          <a:noFill/>
          <a:ln w="9525">
            <a:noFill/>
            <a:miter lim="800000"/>
            <a:headEnd/>
            <a:tailEnd/>
          </a:ln>
        </p:spPr>
        <p:txBody>
          <a:bodyPr>
            <a:spAutoFit/>
          </a:bodyPr>
          <a:lstStyle/>
          <a:p>
            <a:r>
              <a:rPr lang="en-US" sz="2800" u="sng" dirty="0">
                <a:solidFill>
                  <a:srgbClr val="C00000"/>
                </a:solidFill>
              </a:rPr>
              <a:t>78 – 74</a:t>
            </a:r>
          </a:p>
          <a:p>
            <a:r>
              <a:rPr lang="en-US" sz="2800" dirty="0">
                <a:solidFill>
                  <a:srgbClr val="C00000"/>
                </a:solidFill>
              </a:rPr>
              <a:t>     16</a:t>
            </a:r>
          </a:p>
          <a:p>
            <a:endParaRPr lang="en-US" sz="2800" u="sng" dirty="0"/>
          </a:p>
        </p:txBody>
      </p:sp>
      <p:sp>
        <p:nvSpPr>
          <p:cNvPr id="189447" name="TextBox 7"/>
          <p:cNvSpPr txBox="1">
            <a:spLocks noChangeArrowheads="1"/>
          </p:cNvSpPr>
          <p:nvPr/>
        </p:nvSpPr>
        <p:spPr bwMode="auto">
          <a:xfrm>
            <a:off x="7164288" y="4905164"/>
            <a:ext cx="395288" cy="523875"/>
          </a:xfrm>
          <a:prstGeom prst="rect">
            <a:avLst/>
          </a:prstGeom>
          <a:noFill/>
          <a:ln w="9525">
            <a:noFill/>
            <a:miter lim="800000"/>
            <a:headEnd/>
            <a:tailEnd/>
          </a:ln>
        </p:spPr>
        <p:txBody>
          <a:bodyPr wrap="none">
            <a:spAutoFit/>
          </a:bodyPr>
          <a:lstStyle/>
          <a:p>
            <a:r>
              <a:rPr lang="en-US" sz="2800" dirty="0">
                <a:solidFill>
                  <a:srgbClr val="C00000"/>
                </a:solidFill>
              </a:rPr>
              <a:t>=</a:t>
            </a:r>
          </a:p>
        </p:txBody>
      </p:sp>
      <p:sp>
        <p:nvSpPr>
          <p:cNvPr id="189448" name="TextBox 8"/>
          <p:cNvSpPr txBox="1">
            <a:spLocks noChangeArrowheads="1"/>
          </p:cNvSpPr>
          <p:nvPr/>
        </p:nvSpPr>
        <p:spPr bwMode="auto">
          <a:xfrm>
            <a:off x="7704138" y="4724400"/>
            <a:ext cx="385762" cy="954088"/>
          </a:xfrm>
          <a:prstGeom prst="rect">
            <a:avLst/>
          </a:prstGeom>
          <a:noFill/>
          <a:ln w="9525">
            <a:noFill/>
            <a:miter lim="800000"/>
            <a:headEnd/>
            <a:tailEnd/>
          </a:ln>
        </p:spPr>
        <p:txBody>
          <a:bodyPr wrap="none">
            <a:spAutoFit/>
          </a:bodyPr>
          <a:lstStyle/>
          <a:p>
            <a:r>
              <a:rPr lang="en-US" sz="2800" u="sng" dirty="0">
                <a:solidFill>
                  <a:srgbClr val="C00000"/>
                </a:solidFill>
              </a:rPr>
              <a:t>1</a:t>
            </a:r>
          </a:p>
          <a:p>
            <a:r>
              <a:rPr lang="en-US" sz="2800" dirty="0">
                <a:solidFill>
                  <a:srgbClr val="C00000"/>
                </a:solidFill>
              </a:rPr>
              <a:t>4</a:t>
            </a:r>
          </a:p>
        </p:txBody>
      </p:sp>
      <p:sp>
        <p:nvSpPr>
          <p:cNvPr id="189449" name="TextBox 10"/>
          <p:cNvSpPr txBox="1">
            <a:spLocks noChangeArrowheads="1"/>
          </p:cNvSpPr>
          <p:nvPr/>
        </p:nvSpPr>
        <p:spPr bwMode="auto">
          <a:xfrm>
            <a:off x="1116013" y="5876925"/>
            <a:ext cx="6559550" cy="523875"/>
          </a:xfrm>
          <a:prstGeom prst="rect">
            <a:avLst/>
          </a:prstGeom>
          <a:noFill/>
          <a:ln w="9525">
            <a:noFill/>
            <a:miter lim="800000"/>
            <a:headEnd/>
            <a:tailEnd/>
          </a:ln>
        </p:spPr>
        <p:txBody>
          <a:bodyPr wrap="none">
            <a:spAutoFit/>
          </a:bodyPr>
          <a:lstStyle/>
          <a:p>
            <a:r>
              <a:rPr lang="en-US" sz="2800" dirty="0">
                <a:solidFill>
                  <a:srgbClr val="C00000"/>
                </a:solidFill>
              </a:rPr>
              <a:t>Math because it has a higher z-score.</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title"/>
          </p:nvPr>
        </p:nvSpPr>
        <p:spPr>
          <a:xfrm>
            <a:off x="468313" y="274638"/>
            <a:ext cx="7456487" cy="741362"/>
          </a:xfrm>
        </p:spPr>
        <p:txBody>
          <a:bodyPr/>
          <a:lstStyle/>
          <a:p>
            <a:pPr fontAlgn="auto">
              <a:spcAft>
                <a:spcPts val="0"/>
              </a:spcAft>
              <a:defRPr/>
            </a:pPr>
            <a:r>
              <a:rPr lang="en-US" dirty="0" smtClean="0"/>
              <a:t> </a:t>
            </a:r>
            <a:r>
              <a:rPr lang="en-US" b="1" dirty="0" smtClean="0"/>
              <a:t>Practice Problem 10</a:t>
            </a:r>
            <a:endParaRPr lang="en-US" dirty="0" smtClean="0"/>
          </a:p>
        </p:txBody>
      </p:sp>
      <p:sp>
        <p:nvSpPr>
          <p:cNvPr id="190466"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0467"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0468"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0470"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0471" name="TextBox 7"/>
          <p:cNvSpPr txBox="1">
            <a:spLocks noChangeArrowheads="1"/>
          </p:cNvSpPr>
          <p:nvPr/>
        </p:nvSpPr>
        <p:spPr bwMode="auto">
          <a:xfrm>
            <a:off x="539750" y="5192713"/>
            <a:ext cx="5083175" cy="369887"/>
          </a:xfrm>
          <a:prstGeom prst="rect">
            <a:avLst/>
          </a:prstGeom>
          <a:noFill/>
          <a:ln w="9525">
            <a:noFill/>
            <a:miter lim="800000"/>
            <a:headEnd/>
            <a:tailEnd/>
          </a:ln>
        </p:spPr>
        <p:txBody>
          <a:bodyPr wrap="none">
            <a:spAutoFit/>
          </a:bodyPr>
          <a:lstStyle/>
          <a:p>
            <a:r>
              <a:rPr lang="en-US"/>
              <a:t>1.  How many elements are above the mean?</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itle 1"/>
          <p:cNvSpPr>
            <a:spLocks noGrp="1"/>
          </p:cNvSpPr>
          <p:nvPr>
            <p:ph type="title"/>
          </p:nvPr>
        </p:nvSpPr>
        <p:spPr>
          <a:xfrm>
            <a:off x="503238" y="274638"/>
            <a:ext cx="7421562" cy="814387"/>
          </a:xfrm>
        </p:spPr>
        <p:txBody>
          <a:bodyPr/>
          <a:lstStyle/>
          <a:p>
            <a:pPr fontAlgn="auto">
              <a:spcAft>
                <a:spcPts val="0"/>
              </a:spcAft>
              <a:defRPr/>
            </a:pPr>
            <a:r>
              <a:rPr lang="en-US" dirty="0" smtClean="0"/>
              <a:t> </a:t>
            </a:r>
            <a:r>
              <a:rPr lang="en-US" b="1" dirty="0" smtClean="0"/>
              <a:t>Practice Problem 10</a:t>
            </a:r>
            <a:endParaRPr lang="en-US" dirty="0" smtClean="0"/>
          </a:p>
        </p:txBody>
      </p:sp>
      <p:sp>
        <p:nvSpPr>
          <p:cNvPr id="191490"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1491"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1492"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1494"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1495" name="TextBox 7"/>
          <p:cNvSpPr txBox="1">
            <a:spLocks noChangeArrowheads="1"/>
          </p:cNvSpPr>
          <p:nvPr/>
        </p:nvSpPr>
        <p:spPr bwMode="auto">
          <a:xfrm>
            <a:off x="539750" y="5192713"/>
            <a:ext cx="8312150" cy="641350"/>
          </a:xfrm>
          <a:prstGeom prst="rect">
            <a:avLst/>
          </a:prstGeom>
          <a:noFill/>
          <a:ln w="9525">
            <a:noFill/>
            <a:miter lim="800000"/>
            <a:headEnd/>
            <a:tailEnd/>
          </a:ln>
        </p:spPr>
        <p:txBody>
          <a:bodyPr wrap="none">
            <a:spAutoFit/>
          </a:bodyPr>
          <a:lstStyle/>
          <a:p>
            <a:pPr marL="342900" indent="-342900">
              <a:buFontTx/>
              <a:buAutoNum type="arabicPeriod"/>
            </a:pPr>
            <a:r>
              <a:rPr lang="en-US" dirty="0"/>
              <a:t>How many elements are above the mean</a:t>
            </a:r>
            <a:r>
              <a:rPr lang="en-US" dirty="0">
                <a:solidFill>
                  <a:srgbClr val="C00000"/>
                </a:solidFill>
              </a:rPr>
              <a:t>?    There are 9 elements above</a:t>
            </a:r>
          </a:p>
          <a:p>
            <a:pPr marL="342900" indent="-342900"/>
            <a:r>
              <a:rPr lang="en-US" dirty="0">
                <a:solidFill>
                  <a:srgbClr val="C00000"/>
                </a:solidFill>
              </a:rPr>
              <a:t>      the mean value of 68.4.</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827584" y="333375"/>
            <a:ext cx="6989266" cy="755365"/>
          </a:xfrm>
        </p:spPr>
        <p:txBody>
          <a:bodyPr/>
          <a:lstStyle/>
          <a:p>
            <a:pPr fontAlgn="auto">
              <a:spcAft>
                <a:spcPts val="0"/>
              </a:spcAft>
              <a:defRPr/>
            </a:pPr>
            <a:r>
              <a:rPr lang="en-US" b="1" dirty="0" smtClean="0"/>
              <a:t>Standard Deviation</a:t>
            </a:r>
          </a:p>
        </p:txBody>
      </p:sp>
      <p:sp>
        <p:nvSpPr>
          <p:cNvPr id="23554" name="Content Placeholder 4"/>
          <p:cNvSpPr>
            <a:spLocks noGrp="1"/>
          </p:cNvSpPr>
          <p:nvPr>
            <p:ph sz="quarter" idx="1"/>
          </p:nvPr>
        </p:nvSpPr>
        <p:spPr>
          <a:xfrm>
            <a:off x="457200" y="1557338"/>
            <a:ext cx="8291513" cy="4895850"/>
          </a:xfrm>
        </p:spPr>
        <p:txBody>
          <a:bodyPr/>
          <a:lstStyle/>
          <a:p>
            <a:pPr>
              <a:buFontTx/>
              <a:buNone/>
            </a:pPr>
            <a:r>
              <a:rPr lang="en-US" dirty="0" smtClean="0"/>
              <a:t>   The standard deviation is the positive square root of the variance of the data set.  The greater the value of the standard deviation, the more spread out the data are about the mean.  The lesser (closer to 0) the value of the standard deviation, the closer the data are clustered about the mean.  The      symbol is used to represent standard deviation in a formula.</a:t>
            </a:r>
          </a:p>
        </p:txBody>
      </p:sp>
      <p:sp>
        <p:nvSpPr>
          <p:cNvPr id="5" name="TextBox 4"/>
          <p:cNvSpPr txBox="1"/>
          <p:nvPr/>
        </p:nvSpPr>
        <p:spPr>
          <a:xfrm>
            <a:off x="5976156" y="3212976"/>
            <a:ext cx="468052" cy="861774"/>
          </a:xfrm>
          <a:prstGeom prst="rect">
            <a:avLst/>
          </a:prstGeom>
          <a:noFill/>
        </p:spPr>
        <p:txBody>
          <a:bodyPr wrap="square" rtlCol="0">
            <a:spAutoFit/>
          </a:bodyPr>
          <a:lstStyle/>
          <a:p>
            <a:r>
              <a:rPr lang="en-US" dirty="0" smtClean="0"/>
              <a:t> </a:t>
            </a:r>
            <a:r>
              <a:rPr lang="el-GR" sz="3200" dirty="0" smtClean="0"/>
              <a:t>σ</a:t>
            </a:r>
            <a:endParaRPr lang="en-US" sz="32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Title 1"/>
          <p:cNvSpPr>
            <a:spLocks noGrp="1"/>
          </p:cNvSpPr>
          <p:nvPr>
            <p:ph type="title"/>
          </p:nvPr>
        </p:nvSpPr>
        <p:spPr>
          <a:xfrm>
            <a:off x="468313" y="274638"/>
            <a:ext cx="7456487" cy="814387"/>
          </a:xfrm>
        </p:spPr>
        <p:txBody>
          <a:bodyPr/>
          <a:lstStyle/>
          <a:p>
            <a:pPr fontAlgn="auto">
              <a:spcAft>
                <a:spcPts val="0"/>
              </a:spcAft>
              <a:defRPr/>
            </a:pPr>
            <a:r>
              <a:rPr lang="en-US" dirty="0" smtClean="0"/>
              <a:t> </a:t>
            </a:r>
            <a:r>
              <a:rPr lang="en-US" b="1" dirty="0" smtClean="0"/>
              <a:t>Practice Problem 11</a:t>
            </a:r>
            <a:endParaRPr lang="en-US" dirty="0" smtClean="0"/>
          </a:p>
        </p:txBody>
      </p:sp>
      <p:sp>
        <p:nvSpPr>
          <p:cNvPr id="192514"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2515"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2516"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2518"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2519" name="TextBox 7"/>
          <p:cNvSpPr txBox="1">
            <a:spLocks noChangeArrowheads="1"/>
          </p:cNvSpPr>
          <p:nvPr/>
        </p:nvSpPr>
        <p:spPr bwMode="auto">
          <a:xfrm>
            <a:off x="539750" y="5192713"/>
            <a:ext cx="5022850" cy="366712"/>
          </a:xfrm>
          <a:prstGeom prst="rect">
            <a:avLst/>
          </a:prstGeom>
          <a:noFill/>
          <a:ln w="9525">
            <a:noFill/>
            <a:miter lim="800000"/>
            <a:headEnd/>
            <a:tailEnd/>
          </a:ln>
        </p:spPr>
        <p:txBody>
          <a:bodyPr wrap="none">
            <a:spAutoFit/>
          </a:bodyPr>
          <a:lstStyle/>
          <a:p>
            <a:r>
              <a:rPr lang="en-US"/>
              <a:t>1.  How many elements are below the mean?</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Title 1"/>
          <p:cNvSpPr>
            <a:spLocks noGrp="1"/>
          </p:cNvSpPr>
          <p:nvPr>
            <p:ph type="title"/>
          </p:nvPr>
        </p:nvSpPr>
        <p:spPr>
          <a:xfrm>
            <a:off x="468313" y="274638"/>
            <a:ext cx="7456487" cy="777875"/>
          </a:xfrm>
        </p:spPr>
        <p:txBody>
          <a:bodyPr/>
          <a:lstStyle/>
          <a:p>
            <a:pPr fontAlgn="auto">
              <a:spcAft>
                <a:spcPts val="0"/>
              </a:spcAft>
              <a:defRPr/>
            </a:pPr>
            <a:r>
              <a:rPr lang="en-US" dirty="0" smtClean="0"/>
              <a:t> </a:t>
            </a:r>
            <a:r>
              <a:rPr lang="en-US" b="1" dirty="0" smtClean="0"/>
              <a:t>Practice Problem 11</a:t>
            </a:r>
            <a:endParaRPr lang="en-US" dirty="0" smtClean="0"/>
          </a:p>
        </p:txBody>
      </p:sp>
      <p:sp>
        <p:nvSpPr>
          <p:cNvPr id="193538"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3539"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3540"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3542"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3543" name="TextBox 7"/>
          <p:cNvSpPr txBox="1">
            <a:spLocks noChangeArrowheads="1"/>
          </p:cNvSpPr>
          <p:nvPr/>
        </p:nvSpPr>
        <p:spPr bwMode="auto">
          <a:xfrm>
            <a:off x="539750" y="5192713"/>
            <a:ext cx="8413750" cy="641350"/>
          </a:xfrm>
          <a:prstGeom prst="rect">
            <a:avLst/>
          </a:prstGeom>
          <a:noFill/>
          <a:ln w="9525">
            <a:noFill/>
            <a:miter lim="800000"/>
            <a:headEnd/>
            <a:tailEnd/>
          </a:ln>
        </p:spPr>
        <p:txBody>
          <a:bodyPr wrap="none">
            <a:spAutoFit/>
          </a:bodyPr>
          <a:lstStyle/>
          <a:p>
            <a:pPr marL="342900" indent="-342900">
              <a:buFontTx/>
              <a:buAutoNum type="arabicPeriod"/>
            </a:pPr>
            <a:r>
              <a:rPr lang="en-US" dirty="0"/>
              <a:t>How many elements are below the mean?   </a:t>
            </a:r>
            <a:r>
              <a:rPr lang="en-US" dirty="0">
                <a:solidFill>
                  <a:srgbClr val="C00000"/>
                </a:solidFill>
              </a:rPr>
              <a:t>There are 12 elements below </a:t>
            </a:r>
          </a:p>
          <a:p>
            <a:pPr marL="342900" indent="-342900"/>
            <a:r>
              <a:rPr lang="en-US" dirty="0">
                <a:solidFill>
                  <a:srgbClr val="C00000"/>
                </a:solidFill>
              </a:rPr>
              <a:t>      the mean value of 68.4.</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Title 1"/>
          <p:cNvSpPr>
            <a:spLocks noGrp="1"/>
          </p:cNvSpPr>
          <p:nvPr>
            <p:ph type="title"/>
          </p:nvPr>
        </p:nvSpPr>
        <p:spPr>
          <a:xfrm>
            <a:off x="468313" y="274638"/>
            <a:ext cx="7456487" cy="814387"/>
          </a:xfrm>
        </p:spPr>
        <p:txBody>
          <a:bodyPr/>
          <a:lstStyle/>
          <a:p>
            <a:pPr fontAlgn="auto">
              <a:spcAft>
                <a:spcPts val="0"/>
              </a:spcAft>
              <a:defRPr/>
            </a:pPr>
            <a:r>
              <a:rPr lang="en-US" dirty="0" smtClean="0"/>
              <a:t> </a:t>
            </a:r>
            <a:r>
              <a:rPr lang="en-US" b="1" dirty="0" smtClean="0"/>
              <a:t>Practice Problem 12</a:t>
            </a:r>
            <a:endParaRPr lang="en-US" dirty="0" smtClean="0"/>
          </a:p>
        </p:txBody>
      </p:sp>
      <p:sp>
        <p:nvSpPr>
          <p:cNvPr id="194562"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4563"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4564"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566"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4567" name="TextBox 7"/>
          <p:cNvSpPr txBox="1">
            <a:spLocks noChangeArrowheads="1"/>
          </p:cNvSpPr>
          <p:nvPr/>
        </p:nvSpPr>
        <p:spPr bwMode="auto">
          <a:xfrm>
            <a:off x="539750" y="5192713"/>
            <a:ext cx="7867650" cy="366712"/>
          </a:xfrm>
          <a:prstGeom prst="rect">
            <a:avLst/>
          </a:prstGeom>
          <a:noFill/>
          <a:ln w="9525">
            <a:noFill/>
            <a:miter lim="800000"/>
            <a:headEnd/>
            <a:tailEnd/>
          </a:ln>
        </p:spPr>
        <p:txBody>
          <a:bodyPr wrap="none">
            <a:spAutoFit/>
          </a:bodyPr>
          <a:lstStyle/>
          <a:p>
            <a:r>
              <a:rPr lang="en-US"/>
              <a:t>1.  How many elements fall within one standard deviation of the mean?</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itle 1"/>
          <p:cNvSpPr>
            <a:spLocks noGrp="1"/>
          </p:cNvSpPr>
          <p:nvPr>
            <p:ph type="title"/>
          </p:nvPr>
        </p:nvSpPr>
        <p:spPr>
          <a:xfrm>
            <a:off x="647564" y="152636"/>
            <a:ext cx="8229600" cy="990600"/>
          </a:xfrm>
        </p:spPr>
        <p:txBody>
          <a:bodyPr/>
          <a:lstStyle/>
          <a:p>
            <a:pPr fontAlgn="auto">
              <a:spcAft>
                <a:spcPts val="0"/>
              </a:spcAft>
              <a:defRPr/>
            </a:pPr>
            <a:r>
              <a:rPr lang="en-US" b="1" dirty="0" smtClean="0"/>
              <a:t>Practice Problem 12</a:t>
            </a:r>
          </a:p>
        </p:txBody>
      </p:sp>
      <p:sp>
        <p:nvSpPr>
          <p:cNvPr id="195586" name="Content Placeholder 2"/>
          <p:cNvSpPr>
            <a:spLocks noGrp="1"/>
          </p:cNvSpPr>
          <p:nvPr>
            <p:ph sz="quarter" idx="1"/>
          </p:nvPr>
        </p:nvSpPr>
        <p:spPr>
          <a:xfrm>
            <a:off x="395288" y="1125538"/>
            <a:ext cx="8291512" cy="4067175"/>
          </a:xfrm>
        </p:spPr>
        <p:txBody>
          <a:bodyPr/>
          <a:lstStyle/>
          <a:p>
            <a:pPr>
              <a:buFontTx/>
              <a:buNone/>
            </a:pPr>
            <a:r>
              <a:rPr lang="en-US" smtClean="0"/>
              <a:t>   </a:t>
            </a:r>
            <a:r>
              <a:rPr lang="en-US" sz="1800" smtClean="0"/>
              <a:t>Maya represented the heights of boys in Mrs. Constantine’s and Mr. Kluge’s classes on a line plot and calculated the mean and standard deviation.</a:t>
            </a:r>
          </a:p>
        </p:txBody>
      </p:sp>
      <p:sp>
        <p:nvSpPr>
          <p:cNvPr id="195587" name="TextBox 3"/>
          <p:cNvSpPr txBox="1">
            <a:spLocks noChangeArrowheads="1"/>
          </p:cNvSpPr>
          <p:nvPr/>
        </p:nvSpPr>
        <p:spPr bwMode="auto">
          <a:xfrm>
            <a:off x="503238" y="2097088"/>
            <a:ext cx="8424862" cy="2308225"/>
          </a:xfrm>
          <a:prstGeom prst="rect">
            <a:avLst/>
          </a:prstGeom>
          <a:noFill/>
          <a:ln w="9525">
            <a:noFill/>
            <a:miter lim="800000"/>
            <a:headEnd/>
            <a:tailEnd/>
          </a:ln>
        </p:spPr>
        <p:txBody>
          <a:bodyPr>
            <a:spAutoFit/>
          </a:bodyPr>
          <a:lstStyle/>
          <a:p>
            <a:pPr algn="ctr"/>
            <a:r>
              <a:rPr lang="en-US" sz="1600"/>
              <a:t>Heights of Boys in Mrs. Constantine’s and Mr. Kluge’s Classes (in inches)</a:t>
            </a:r>
          </a:p>
          <a:p>
            <a:pPr algn="ctr"/>
            <a:endParaRPr lang="en-US"/>
          </a:p>
          <a:p>
            <a:pPr algn="ctr"/>
            <a:endParaRPr lang="en-US"/>
          </a:p>
          <a:p>
            <a:pPr algn="ctr"/>
            <a:endParaRPr lang="en-US"/>
          </a:p>
          <a:p>
            <a:pPr algn="ctr"/>
            <a:endParaRPr lang="en-US"/>
          </a:p>
          <a:p>
            <a:pPr algn="ctr"/>
            <a:endParaRPr lang="en-US"/>
          </a:p>
          <a:p>
            <a:r>
              <a:rPr lang="en-US"/>
              <a:t>________________________________________________________________</a:t>
            </a:r>
          </a:p>
          <a:p>
            <a:r>
              <a:rPr lang="en-US" sz="1600"/>
              <a:t>   64           65           66           67           68            69           70          71          72          73</a:t>
            </a:r>
          </a:p>
        </p:txBody>
      </p:sp>
      <p:sp>
        <p:nvSpPr>
          <p:cNvPr id="195588" name="TextBox 4"/>
          <p:cNvSpPr txBox="1">
            <a:spLocks noChangeArrowheads="1"/>
          </p:cNvSpPr>
          <p:nvPr/>
        </p:nvSpPr>
        <p:spPr bwMode="auto">
          <a:xfrm>
            <a:off x="611188" y="2673350"/>
            <a:ext cx="8029575" cy="1568450"/>
          </a:xfrm>
          <a:prstGeom prst="rect">
            <a:avLst/>
          </a:prstGeom>
          <a:noFill/>
          <a:ln w="9525">
            <a:noFill/>
            <a:miter lim="800000"/>
            <a:headEnd/>
            <a:tailEnd/>
          </a:ln>
        </p:spPr>
        <p:txBody>
          <a:bodyPr>
            <a:spAutoFit/>
          </a:bodyPr>
          <a:lstStyle/>
          <a:p>
            <a:r>
              <a:rPr lang="en-US" sz="1600"/>
              <a:t>                                                              x</a:t>
            </a:r>
          </a:p>
          <a:p>
            <a:r>
              <a:rPr lang="en-US" sz="1600"/>
              <a:t>                                                              x</a:t>
            </a:r>
          </a:p>
          <a:p>
            <a:r>
              <a:rPr lang="en-US" sz="1600"/>
              <a:t>                                x                            x              x</a:t>
            </a:r>
          </a:p>
          <a:p>
            <a:r>
              <a:rPr lang="en-US" sz="1600"/>
              <a:t>                                x                            x              x             x                          x</a:t>
            </a:r>
          </a:p>
          <a:p>
            <a:r>
              <a:rPr lang="en-US" sz="1600"/>
              <a:t>  x             x             x             x             x              x             x           x             x            x</a:t>
            </a:r>
          </a:p>
          <a:p>
            <a:endParaRPr lang="en-US" sz="1600"/>
          </a:p>
        </p:txBody>
      </p:sp>
      <p:sp>
        <p:nvSpPr>
          <p:cNvPr id="6" name="Rectangle 5"/>
          <p:cNvSpPr/>
          <p:nvPr/>
        </p:nvSpPr>
        <p:spPr>
          <a:xfrm>
            <a:off x="576263" y="2024063"/>
            <a:ext cx="8316912" cy="29527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90" name="TextBox 6"/>
          <p:cNvSpPr txBox="1">
            <a:spLocks noChangeArrowheads="1"/>
          </p:cNvSpPr>
          <p:nvPr/>
        </p:nvSpPr>
        <p:spPr bwMode="auto">
          <a:xfrm>
            <a:off x="2411413" y="4545013"/>
            <a:ext cx="4608512" cy="338137"/>
          </a:xfrm>
          <a:prstGeom prst="rect">
            <a:avLst/>
          </a:prstGeom>
          <a:noFill/>
          <a:ln w="9525">
            <a:noFill/>
            <a:miter lim="800000"/>
            <a:headEnd/>
            <a:tailEnd/>
          </a:ln>
        </p:spPr>
        <p:txBody>
          <a:bodyPr>
            <a:spAutoFit/>
          </a:bodyPr>
          <a:lstStyle/>
          <a:p>
            <a:r>
              <a:rPr lang="en-US" sz="1600"/>
              <a:t>Mean = 68.4               Standard Deviation = 2.3                                                     </a:t>
            </a:r>
          </a:p>
        </p:txBody>
      </p:sp>
      <p:sp>
        <p:nvSpPr>
          <p:cNvPr id="195591" name="TextBox 7"/>
          <p:cNvSpPr txBox="1">
            <a:spLocks noChangeArrowheads="1"/>
          </p:cNvSpPr>
          <p:nvPr/>
        </p:nvSpPr>
        <p:spPr bwMode="auto">
          <a:xfrm>
            <a:off x="539750" y="5192713"/>
            <a:ext cx="8070850" cy="1190625"/>
          </a:xfrm>
          <a:prstGeom prst="rect">
            <a:avLst/>
          </a:prstGeom>
          <a:noFill/>
          <a:ln w="9525">
            <a:noFill/>
            <a:miter lim="800000"/>
            <a:headEnd/>
            <a:tailEnd/>
          </a:ln>
        </p:spPr>
        <p:txBody>
          <a:bodyPr wrap="none">
            <a:spAutoFit/>
          </a:bodyPr>
          <a:lstStyle/>
          <a:p>
            <a:r>
              <a:rPr lang="en-US" dirty="0"/>
              <a:t>1.  How many elements fall within one standard deviation of the mean?</a:t>
            </a:r>
          </a:p>
          <a:p>
            <a:r>
              <a:rPr lang="en-US" dirty="0"/>
              <a:t>     </a:t>
            </a:r>
            <a:r>
              <a:rPr lang="en-US" dirty="0">
                <a:solidFill>
                  <a:srgbClr val="C00000"/>
                </a:solidFill>
              </a:rPr>
              <a:t>There are 12 elements that fall within one standard deviation.  The </a:t>
            </a:r>
          </a:p>
          <a:p>
            <a:r>
              <a:rPr lang="en-US" dirty="0">
                <a:solidFill>
                  <a:srgbClr val="C00000"/>
                </a:solidFill>
              </a:rPr>
              <a:t>     values of the mean plus one standard deviation (68.4 + 2.3 = 70.7) and</a:t>
            </a:r>
          </a:p>
          <a:p>
            <a:r>
              <a:rPr lang="en-US" dirty="0">
                <a:solidFill>
                  <a:srgbClr val="C00000"/>
                </a:solidFill>
              </a:rPr>
              <a:t>     the mean minus one standard deviation (68.4 – 2.3 = 66.1).</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smtClean="0"/>
              <a:t>Practice Problem 13</a:t>
            </a:r>
            <a:endParaRPr lang="en-US" b="1" dirty="0" smtClean="0"/>
          </a:p>
        </p:txBody>
      </p:sp>
      <p:sp>
        <p:nvSpPr>
          <p:cNvPr id="196610" name="Content Placeholder 2"/>
          <p:cNvSpPr>
            <a:spLocks noGrp="1"/>
          </p:cNvSpPr>
          <p:nvPr>
            <p:ph sz="quarter" idx="1"/>
          </p:nvPr>
        </p:nvSpPr>
        <p:spPr>
          <a:xfrm>
            <a:off x="0" y="1412875"/>
            <a:ext cx="9144000" cy="4068763"/>
          </a:xfrm>
        </p:spPr>
        <p:txBody>
          <a:bodyPr/>
          <a:lstStyle/>
          <a:p>
            <a:pPr>
              <a:buFontTx/>
              <a:buNone/>
            </a:pPr>
            <a:r>
              <a:rPr lang="en-US" sz="1600" smtClean="0"/>
              <a:t>     In a school district, Mr. Mills is in charge of SAT testing.  In a meeting, the superintendent     asks him how many students scored less than one standard deviation below the mean on the mathematics portion of the SAT in 2009.  He looks through his papers and finds that the mean of the scores is 525 and 1653 students took the SAT in 2009.  He also found a chart   with percentages of z-scores on the SAT in 2009 as follows:</a:t>
            </a:r>
            <a:endParaRPr lang="en-US" sz="1600" dirty="0" smtClean="0"/>
          </a:p>
        </p:txBody>
      </p:sp>
      <p:sp>
        <p:nvSpPr>
          <p:cNvPr id="8" name="TextBox 7"/>
          <p:cNvSpPr txBox="1"/>
          <p:nvPr/>
        </p:nvSpPr>
        <p:spPr>
          <a:xfrm>
            <a:off x="431800" y="5373688"/>
            <a:ext cx="8353425" cy="584200"/>
          </a:xfrm>
          <a:prstGeom prst="rect">
            <a:avLst/>
          </a:prstGeom>
          <a:noFill/>
        </p:spPr>
        <p:txBody>
          <a:bodyPr>
            <a:spAutoFit/>
          </a:bodyPr>
          <a:lstStyle/>
          <a:p>
            <a:pPr>
              <a:defRPr/>
            </a:pPr>
            <a:r>
              <a:rPr lang="en-US" sz="1600" b="0" dirty="0">
                <a:solidFill>
                  <a:schemeClr val="tx1">
                    <a:lumMod val="75000"/>
                  </a:schemeClr>
                </a:solidFill>
              </a:rPr>
              <a:t>How can Mr. Mills determine the number of students that scored less than one standard deviation below the mean on the mathematics portion of the SAT?</a:t>
            </a:r>
          </a:p>
        </p:txBody>
      </p:sp>
      <p:graphicFrame>
        <p:nvGraphicFramePr>
          <p:cNvPr id="7" name="Table 6"/>
          <p:cNvGraphicFramePr>
            <a:graphicFrameLocks noGrp="1"/>
          </p:cNvGraphicFramePr>
          <p:nvPr/>
        </p:nvGraphicFramePr>
        <p:xfrm>
          <a:off x="1547664" y="2744924"/>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smtClean="0"/>
              <a:t>Practice Problem 13</a:t>
            </a:r>
            <a:endParaRPr lang="en-US" b="1" dirty="0" smtClean="0"/>
          </a:p>
        </p:txBody>
      </p:sp>
      <p:sp>
        <p:nvSpPr>
          <p:cNvPr id="196610" name="Content Placeholder 2"/>
          <p:cNvSpPr>
            <a:spLocks noGrp="1"/>
          </p:cNvSpPr>
          <p:nvPr>
            <p:ph sz="quarter" idx="1"/>
          </p:nvPr>
        </p:nvSpPr>
        <p:spPr>
          <a:xfrm>
            <a:off x="0" y="1412875"/>
            <a:ext cx="9144000" cy="4068763"/>
          </a:xfrm>
        </p:spPr>
        <p:txBody>
          <a:bodyPr/>
          <a:lstStyle/>
          <a:p>
            <a:pPr>
              <a:buFontTx/>
              <a:buNone/>
            </a:pPr>
            <a:r>
              <a:rPr lang="en-US" sz="1600" smtClean="0"/>
              <a:t>     In a school district, Mr. Mills is in charge of SAT testing.  In a meeting, the superintendent     asks him how many students scored less than one standard deviation below the mean on the mathematics portion of the SAT in 2009.  He looks through his papers and finds that the mean of the scores is 525 and 1653 students took the SAT in 2009.  He also found a chart   with percentages of z-scores on the SAT in 2009 as follows:</a:t>
            </a:r>
            <a:endParaRPr lang="en-US" sz="1600" dirty="0" smtClean="0"/>
          </a:p>
        </p:txBody>
      </p:sp>
      <p:sp>
        <p:nvSpPr>
          <p:cNvPr id="8" name="TextBox 7"/>
          <p:cNvSpPr txBox="1"/>
          <p:nvPr/>
        </p:nvSpPr>
        <p:spPr>
          <a:xfrm>
            <a:off x="431800" y="5373688"/>
            <a:ext cx="8353425" cy="1323439"/>
          </a:xfrm>
          <a:prstGeom prst="rect">
            <a:avLst/>
          </a:prstGeom>
          <a:noFill/>
        </p:spPr>
        <p:txBody>
          <a:bodyPr>
            <a:spAutoFit/>
          </a:bodyPr>
          <a:lstStyle/>
          <a:p>
            <a:r>
              <a:rPr lang="en-US" sz="1600" b="0" dirty="0">
                <a:solidFill>
                  <a:schemeClr val="tx1">
                    <a:lumMod val="75000"/>
                  </a:schemeClr>
                </a:solidFill>
              </a:rPr>
              <a:t>How can Mr. Mills determine the number of students that scored less than one standard deviation below the mean on the mathematics portion of the SAT</a:t>
            </a:r>
            <a:r>
              <a:rPr lang="en-US" sz="1600" b="0" dirty="0" smtClean="0">
                <a:solidFill>
                  <a:schemeClr val="tx1">
                    <a:lumMod val="75000"/>
                  </a:schemeClr>
                </a:solidFill>
              </a:rPr>
              <a:t>?</a:t>
            </a:r>
            <a:r>
              <a:rPr lang="en-US" sz="1600" b="0" dirty="0" smtClean="0">
                <a:solidFill>
                  <a:srgbClr val="6600FF"/>
                </a:solidFill>
              </a:rPr>
              <a:t> </a:t>
            </a:r>
            <a:r>
              <a:rPr lang="en-US" sz="1600" b="0" dirty="0" smtClean="0">
                <a:solidFill>
                  <a:srgbClr val="C00000"/>
                </a:solidFill>
              </a:rPr>
              <a:t>Add up all the percentages less that -1 (13.6% + 2.1% + 0.1% = 15.8%).  15.8% x 1653 = 261.  </a:t>
            </a:r>
          </a:p>
          <a:p>
            <a:r>
              <a:rPr lang="en-US" sz="1600" b="0" dirty="0" smtClean="0">
                <a:solidFill>
                  <a:srgbClr val="C00000"/>
                </a:solidFill>
              </a:rPr>
              <a:t>Therefore, 261 students less than one deviation below the mean.</a:t>
            </a:r>
          </a:p>
          <a:p>
            <a:pPr>
              <a:defRPr/>
            </a:pPr>
            <a:endParaRPr lang="en-US" sz="1600" b="0" dirty="0">
              <a:solidFill>
                <a:schemeClr val="tx1">
                  <a:lumMod val="75000"/>
                </a:schemeClr>
              </a:solidFill>
            </a:endParaRPr>
          </a:p>
        </p:txBody>
      </p:sp>
      <p:graphicFrame>
        <p:nvGraphicFramePr>
          <p:cNvPr id="7" name="Table 6"/>
          <p:cNvGraphicFramePr>
            <a:graphicFrameLocks noGrp="1"/>
          </p:cNvGraphicFramePr>
          <p:nvPr/>
        </p:nvGraphicFramePr>
        <p:xfrm>
          <a:off x="1547664" y="2744924"/>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dirty="0" smtClean="0"/>
              <a:t>Practice Problem 14</a:t>
            </a:r>
          </a:p>
        </p:txBody>
      </p:sp>
      <p:sp>
        <p:nvSpPr>
          <p:cNvPr id="196610" name="Content Placeholder 2"/>
          <p:cNvSpPr>
            <a:spLocks noGrp="1"/>
          </p:cNvSpPr>
          <p:nvPr>
            <p:ph sz="quarter" idx="1"/>
          </p:nvPr>
        </p:nvSpPr>
        <p:spPr>
          <a:xfrm>
            <a:off x="0" y="1412875"/>
            <a:ext cx="9144000" cy="4068763"/>
          </a:xfrm>
        </p:spPr>
        <p:txBody>
          <a:bodyPr/>
          <a:lstStyle/>
          <a:p>
            <a:pPr>
              <a:buFontTx/>
              <a:buNone/>
            </a:pPr>
            <a:r>
              <a:rPr lang="en-US" sz="1600" dirty="0" smtClean="0"/>
              <a:t>     In a school district, Mr. Mills is in charge of SAT testing.  In a meeting, the superintendent     asks him how many students scored between the mean and one standard deviation below the mean on the mathematics portion of the SAT in 2009.  He looks through his papers and finds that the mean of the scores is 525 and 1653 students took the SAT in 2009.  He also found a chart   with percentages of z-scores on the SAT in 2009 as follows:</a:t>
            </a:r>
          </a:p>
        </p:txBody>
      </p:sp>
      <p:sp>
        <p:nvSpPr>
          <p:cNvPr id="8" name="TextBox 7"/>
          <p:cNvSpPr txBox="1"/>
          <p:nvPr/>
        </p:nvSpPr>
        <p:spPr>
          <a:xfrm>
            <a:off x="431800" y="5373688"/>
            <a:ext cx="8353425" cy="584200"/>
          </a:xfrm>
          <a:prstGeom prst="rect">
            <a:avLst/>
          </a:prstGeom>
          <a:noFill/>
        </p:spPr>
        <p:txBody>
          <a:bodyPr>
            <a:spAutoFit/>
          </a:bodyPr>
          <a:lstStyle/>
          <a:p>
            <a:pPr>
              <a:defRPr/>
            </a:pPr>
            <a:r>
              <a:rPr lang="en-US" sz="1600" b="0" dirty="0">
                <a:solidFill>
                  <a:schemeClr val="tx1">
                    <a:lumMod val="75000"/>
                  </a:schemeClr>
                </a:solidFill>
              </a:rPr>
              <a:t>How can Mr. Mills determine the number of students that scored </a:t>
            </a:r>
            <a:r>
              <a:rPr lang="en-US" sz="1600" b="0" dirty="0" smtClean="0">
                <a:solidFill>
                  <a:schemeClr val="tx1">
                    <a:lumMod val="75000"/>
                  </a:schemeClr>
                </a:solidFill>
              </a:rPr>
              <a:t>between the mean and one </a:t>
            </a:r>
            <a:r>
              <a:rPr lang="en-US" sz="1600" b="0" dirty="0">
                <a:solidFill>
                  <a:schemeClr val="tx1">
                    <a:lumMod val="75000"/>
                  </a:schemeClr>
                </a:solidFill>
              </a:rPr>
              <a:t>standard deviation below the mean on the mathematics portion of the SAT?</a:t>
            </a:r>
          </a:p>
        </p:txBody>
      </p:sp>
      <p:graphicFrame>
        <p:nvGraphicFramePr>
          <p:cNvPr id="7" name="Table 6"/>
          <p:cNvGraphicFramePr>
            <a:graphicFrameLocks noGrp="1"/>
          </p:cNvGraphicFramePr>
          <p:nvPr/>
        </p:nvGraphicFramePr>
        <p:xfrm>
          <a:off x="1547664" y="2744924"/>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dirty="0" smtClean="0"/>
              <a:t>Practice Problem 14</a:t>
            </a:r>
          </a:p>
        </p:txBody>
      </p:sp>
      <p:sp>
        <p:nvSpPr>
          <p:cNvPr id="196610" name="Content Placeholder 2"/>
          <p:cNvSpPr>
            <a:spLocks noGrp="1"/>
          </p:cNvSpPr>
          <p:nvPr>
            <p:ph sz="quarter" idx="1"/>
          </p:nvPr>
        </p:nvSpPr>
        <p:spPr>
          <a:xfrm>
            <a:off x="0" y="1412875"/>
            <a:ext cx="9144000" cy="4068763"/>
          </a:xfrm>
        </p:spPr>
        <p:txBody>
          <a:bodyPr/>
          <a:lstStyle/>
          <a:p>
            <a:pPr>
              <a:buFontTx/>
              <a:buNone/>
            </a:pPr>
            <a:r>
              <a:rPr lang="en-US" sz="1600" dirty="0" smtClean="0"/>
              <a:t>     In a school district, Mr. Mills is in charge of SAT testing.  In a meeting, the superintendent     asks him how many students scored between the mean and one standard deviation below the mean on the mathematics portion of the SAT in 2009.  He looks through his papers and finds that the mean of the scores is 525 and 1653 students took the SAT in 2009.  He also found a chart   with percentages of z-scores on the SAT in 2009 as follows:</a:t>
            </a:r>
          </a:p>
        </p:txBody>
      </p:sp>
      <p:sp>
        <p:nvSpPr>
          <p:cNvPr id="8" name="TextBox 7"/>
          <p:cNvSpPr txBox="1"/>
          <p:nvPr/>
        </p:nvSpPr>
        <p:spPr>
          <a:xfrm>
            <a:off x="431800" y="5373688"/>
            <a:ext cx="8353425" cy="1569660"/>
          </a:xfrm>
          <a:prstGeom prst="rect">
            <a:avLst/>
          </a:prstGeom>
          <a:noFill/>
        </p:spPr>
        <p:txBody>
          <a:bodyPr>
            <a:spAutoFit/>
          </a:bodyPr>
          <a:lstStyle/>
          <a:p>
            <a:r>
              <a:rPr lang="en-US" sz="1600" b="0" dirty="0">
                <a:solidFill>
                  <a:schemeClr val="tx1">
                    <a:lumMod val="75000"/>
                  </a:schemeClr>
                </a:solidFill>
              </a:rPr>
              <a:t>How can Mr. Mills determine the number of students that scored </a:t>
            </a:r>
            <a:r>
              <a:rPr lang="en-US" sz="1600" b="0" dirty="0" smtClean="0">
                <a:solidFill>
                  <a:schemeClr val="tx1">
                    <a:lumMod val="75000"/>
                  </a:schemeClr>
                </a:solidFill>
              </a:rPr>
              <a:t>between the mean and one </a:t>
            </a:r>
            <a:r>
              <a:rPr lang="en-US" sz="1600" b="0" dirty="0">
                <a:solidFill>
                  <a:schemeClr val="tx1">
                    <a:lumMod val="75000"/>
                  </a:schemeClr>
                </a:solidFill>
              </a:rPr>
              <a:t>standard deviation below the mean on the mathematics portion of the SAT</a:t>
            </a:r>
            <a:r>
              <a:rPr lang="en-US" sz="1600" b="0" dirty="0" smtClean="0">
                <a:solidFill>
                  <a:srgbClr val="C00000"/>
                </a:solidFill>
              </a:rPr>
              <a:t>? 34% scored between the mean and one standard deviation below the mean.  34% x 1653 = 562.  Therefore, 562 students scored between the mean and one standard deviation below the mean.</a:t>
            </a:r>
          </a:p>
          <a:p>
            <a:pPr>
              <a:defRPr/>
            </a:pPr>
            <a:endParaRPr lang="en-US" sz="1600" b="0" dirty="0">
              <a:solidFill>
                <a:schemeClr val="tx1">
                  <a:lumMod val="75000"/>
                </a:schemeClr>
              </a:solidFill>
            </a:endParaRPr>
          </a:p>
        </p:txBody>
      </p:sp>
      <p:graphicFrame>
        <p:nvGraphicFramePr>
          <p:cNvPr id="7" name="Table 6"/>
          <p:cNvGraphicFramePr>
            <a:graphicFrameLocks noGrp="1"/>
          </p:cNvGraphicFramePr>
          <p:nvPr/>
        </p:nvGraphicFramePr>
        <p:xfrm>
          <a:off x="1547664" y="2744924"/>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dirty="0" smtClean="0"/>
              <a:t>Practice Problem 15</a:t>
            </a:r>
          </a:p>
        </p:txBody>
      </p:sp>
      <p:sp>
        <p:nvSpPr>
          <p:cNvPr id="196610" name="Content Placeholder 2"/>
          <p:cNvSpPr>
            <a:spLocks noGrp="1"/>
          </p:cNvSpPr>
          <p:nvPr>
            <p:ph sz="quarter" idx="1"/>
          </p:nvPr>
        </p:nvSpPr>
        <p:spPr>
          <a:xfrm>
            <a:off x="0" y="1412875"/>
            <a:ext cx="9144000" cy="4068763"/>
          </a:xfrm>
        </p:spPr>
        <p:txBody>
          <a:bodyPr/>
          <a:lstStyle/>
          <a:p>
            <a:pPr>
              <a:buFontTx/>
              <a:buNone/>
            </a:pPr>
            <a:r>
              <a:rPr lang="en-US" sz="1600" dirty="0" smtClean="0"/>
              <a:t>     In a school district, Mr. Mills is in charge of SAT testing.  In a meeting, the superintendent     asks him how many students scored between one standard deviation below the mean  and one standard deviation above the mean on the mathematics portion of the SAT in 2009.  He looks through his papers and finds that the mean of the scores is 525 and 1653 students took the SAT in 2009.  He also found a chart   with percentages of z-scores on the SAT in 2009 as follows:</a:t>
            </a:r>
          </a:p>
        </p:txBody>
      </p:sp>
      <p:sp>
        <p:nvSpPr>
          <p:cNvPr id="8" name="TextBox 7"/>
          <p:cNvSpPr txBox="1"/>
          <p:nvPr/>
        </p:nvSpPr>
        <p:spPr>
          <a:xfrm>
            <a:off x="431800" y="5373688"/>
            <a:ext cx="8353425" cy="830997"/>
          </a:xfrm>
          <a:prstGeom prst="rect">
            <a:avLst/>
          </a:prstGeom>
          <a:noFill/>
        </p:spPr>
        <p:txBody>
          <a:bodyPr>
            <a:spAutoFit/>
          </a:bodyPr>
          <a:lstStyle/>
          <a:p>
            <a:pPr>
              <a:defRPr/>
            </a:pPr>
            <a:r>
              <a:rPr lang="en-US" sz="1600" b="0" dirty="0">
                <a:solidFill>
                  <a:schemeClr val="tx1">
                    <a:lumMod val="75000"/>
                  </a:schemeClr>
                </a:solidFill>
              </a:rPr>
              <a:t>How can Mr. Mills determine the number of students that scored </a:t>
            </a:r>
            <a:r>
              <a:rPr lang="en-US" sz="1600" b="0" dirty="0" smtClean="0">
                <a:solidFill>
                  <a:schemeClr val="tx1">
                    <a:lumMod val="75000"/>
                  </a:schemeClr>
                </a:solidFill>
              </a:rPr>
              <a:t>between one </a:t>
            </a:r>
            <a:r>
              <a:rPr lang="en-US" sz="1600" b="0" dirty="0">
                <a:solidFill>
                  <a:schemeClr val="tx1">
                    <a:lumMod val="75000"/>
                  </a:schemeClr>
                </a:solidFill>
              </a:rPr>
              <a:t>standard deviation below the </a:t>
            </a:r>
            <a:r>
              <a:rPr lang="en-US" sz="1600" b="0" dirty="0" smtClean="0">
                <a:solidFill>
                  <a:schemeClr val="tx1">
                    <a:lumMod val="75000"/>
                  </a:schemeClr>
                </a:solidFill>
              </a:rPr>
              <a:t>mean and one standard deviation above the mean </a:t>
            </a:r>
            <a:r>
              <a:rPr lang="en-US" sz="1600" b="0" dirty="0">
                <a:solidFill>
                  <a:schemeClr val="tx1">
                    <a:lumMod val="75000"/>
                  </a:schemeClr>
                </a:solidFill>
              </a:rPr>
              <a:t>on the mathematics portion of the SAT?</a:t>
            </a:r>
          </a:p>
        </p:txBody>
      </p:sp>
      <p:graphicFrame>
        <p:nvGraphicFramePr>
          <p:cNvPr id="7" name="Table 6"/>
          <p:cNvGraphicFramePr>
            <a:graphicFrameLocks noGrp="1"/>
          </p:cNvGraphicFramePr>
          <p:nvPr/>
        </p:nvGraphicFramePr>
        <p:xfrm>
          <a:off x="1547664" y="2744924"/>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itle 1"/>
          <p:cNvSpPr>
            <a:spLocks noGrp="1"/>
          </p:cNvSpPr>
          <p:nvPr>
            <p:ph type="title"/>
          </p:nvPr>
        </p:nvSpPr>
        <p:spPr>
          <a:xfrm>
            <a:off x="359532" y="152636"/>
            <a:ext cx="8229600" cy="990600"/>
          </a:xfrm>
        </p:spPr>
        <p:txBody>
          <a:bodyPr/>
          <a:lstStyle/>
          <a:p>
            <a:pPr fontAlgn="auto">
              <a:spcAft>
                <a:spcPts val="0"/>
              </a:spcAft>
              <a:defRPr/>
            </a:pPr>
            <a:r>
              <a:rPr lang="en-US" b="1" dirty="0" smtClean="0"/>
              <a:t>Practice Problem 15</a:t>
            </a:r>
          </a:p>
        </p:txBody>
      </p:sp>
      <p:sp>
        <p:nvSpPr>
          <p:cNvPr id="196610" name="Content Placeholder 2"/>
          <p:cNvSpPr>
            <a:spLocks noGrp="1"/>
          </p:cNvSpPr>
          <p:nvPr>
            <p:ph sz="quarter" idx="1"/>
          </p:nvPr>
        </p:nvSpPr>
        <p:spPr>
          <a:xfrm>
            <a:off x="0" y="1268760"/>
            <a:ext cx="9144000" cy="4068763"/>
          </a:xfrm>
        </p:spPr>
        <p:txBody>
          <a:bodyPr/>
          <a:lstStyle/>
          <a:p>
            <a:pPr>
              <a:buFontTx/>
              <a:buNone/>
            </a:pPr>
            <a:r>
              <a:rPr lang="en-US" sz="1600" dirty="0" smtClean="0"/>
              <a:t>     In a school district, Mr. Mills is in charge of SAT testing.  In a meeting, the superintendent     asks him how many students scored between one standard deviation below the mean  and one standard deviation above the mean on the mathematics portion of the SAT in 2009.  He looks through his papers and finds that the mean of the scores is 525 and 1653 students took the SAT in 2009.  He also found a chart   with percentages of z-scores on the SAT in 2009 as follows:</a:t>
            </a:r>
          </a:p>
        </p:txBody>
      </p:sp>
      <p:sp>
        <p:nvSpPr>
          <p:cNvPr id="8" name="TextBox 7"/>
          <p:cNvSpPr txBox="1"/>
          <p:nvPr/>
        </p:nvSpPr>
        <p:spPr>
          <a:xfrm>
            <a:off x="431540" y="5042118"/>
            <a:ext cx="8353425" cy="1815882"/>
          </a:xfrm>
          <a:prstGeom prst="rect">
            <a:avLst/>
          </a:prstGeom>
          <a:noFill/>
        </p:spPr>
        <p:txBody>
          <a:bodyPr>
            <a:spAutoFit/>
          </a:bodyPr>
          <a:lstStyle/>
          <a:p>
            <a:r>
              <a:rPr lang="en-US" sz="1600" b="0" dirty="0">
                <a:solidFill>
                  <a:schemeClr val="tx1">
                    <a:lumMod val="75000"/>
                  </a:schemeClr>
                </a:solidFill>
              </a:rPr>
              <a:t>How can Mr. Mills determine the number of students that scored </a:t>
            </a:r>
            <a:r>
              <a:rPr lang="en-US" sz="1600" b="0" dirty="0" smtClean="0">
                <a:solidFill>
                  <a:schemeClr val="tx1">
                    <a:lumMod val="75000"/>
                  </a:schemeClr>
                </a:solidFill>
              </a:rPr>
              <a:t>between one </a:t>
            </a:r>
            <a:r>
              <a:rPr lang="en-US" sz="1600" b="0" dirty="0">
                <a:solidFill>
                  <a:schemeClr val="tx1">
                    <a:lumMod val="75000"/>
                  </a:schemeClr>
                </a:solidFill>
              </a:rPr>
              <a:t>standard deviation below the </a:t>
            </a:r>
            <a:r>
              <a:rPr lang="en-US" sz="1600" b="0" dirty="0" smtClean="0">
                <a:solidFill>
                  <a:schemeClr val="tx1">
                    <a:lumMod val="75000"/>
                  </a:schemeClr>
                </a:solidFill>
              </a:rPr>
              <a:t>mean and one standard deviation above the mean </a:t>
            </a:r>
            <a:r>
              <a:rPr lang="en-US" sz="1600" b="0" dirty="0">
                <a:solidFill>
                  <a:schemeClr val="tx1">
                    <a:lumMod val="75000"/>
                  </a:schemeClr>
                </a:solidFill>
              </a:rPr>
              <a:t>on the mathematics portion of the SAT</a:t>
            </a:r>
            <a:r>
              <a:rPr lang="en-US" sz="1600" b="0" dirty="0" smtClean="0">
                <a:solidFill>
                  <a:schemeClr val="tx1">
                    <a:lumMod val="75000"/>
                  </a:schemeClr>
                </a:solidFill>
              </a:rPr>
              <a:t>? </a:t>
            </a:r>
            <a:r>
              <a:rPr lang="en-US" sz="1600" b="0" dirty="0" smtClean="0">
                <a:solidFill>
                  <a:srgbClr val="C00000"/>
                </a:solidFill>
              </a:rPr>
              <a:t>Add up the percentages between one standard deviation </a:t>
            </a:r>
          </a:p>
          <a:p>
            <a:r>
              <a:rPr lang="en-US" sz="1600" b="0" dirty="0" smtClean="0">
                <a:solidFill>
                  <a:srgbClr val="C00000"/>
                </a:solidFill>
              </a:rPr>
              <a:t>below the mean and one standard deviation above the mean (34% + 34% = 68%).  </a:t>
            </a:r>
          </a:p>
          <a:p>
            <a:r>
              <a:rPr lang="en-US" sz="1600" b="0" dirty="0" smtClean="0">
                <a:solidFill>
                  <a:srgbClr val="C00000"/>
                </a:solidFill>
              </a:rPr>
              <a:t>68% x 1653 = 1124.   Therefore 1124 students scored between one standard deviation below the mean and one standard deviation above the mean.</a:t>
            </a:r>
          </a:p>
          <a:p>
            <a:pPr>
              <a:defRPr/>
            </a:pPr>
            <a:endParaRPr lang="en-US" sz="1600" b="0" dirty="0">
              <a:solidFill>
                <a:srgbClr val="C00000"/>
              </a:solidFill>
            </a:endParaRPr>
          </a:p>
        </p:txBody>
      </p:sp>
      <p:graphicFrame>
        <p:nvGraphicFramePr>
          <p:cNvPr id="7" name="Table 6"/>
          <p:cNvGraphicFramePr>
            <a:graphicFrameLocks noGrp="1"/>
          </p:cNvGraphicFramePr>
          <p:nvPr/>
        </p:nvGraphicFramePr>
        <p:xfrm>
          <a:off x="1547664" y="2600908"/>
          <a:ext cx="5220580" cy="2468880"/>
        </p:xfrm>
        <a:graphic>
          <a:graphicData uri="http://schemas.openxmlformats.org/drawingml/2006/table">
            <a:tbl>
              <a:tblPr firstRow="1">
                <a:tableStyleId>{073A0DAA-6AF3-43AB-8588-CEC1D06C72B9}</a:tableStyleId>
              </a:tblPr>
              <a:tblGrid>
                <a:gridCol w="2610290"/>
                <a:gridCol w="2610290"/>
              </a:tblGrid>
              <a:tr h="217744">
                <a:tc>
                  <a:txBody>
                    <a:bodyPr/>
                    <a:lstStyle/>
                    <a:p>
                      <a:r>
                        <a:rPr lang="en-US" sz="1200" dirty="0" smtClean="0"/>
                        <a:t>Z-score (mathematics)</a:t>
                      </a:r>
                      <a:endParaRPr lang="en-US" sz="1200" dirty="0"/>
                    </a:p>
                  </a:txBody>
                  <a:tcPr/>
                </a:tc>
                <a:tc>
                  <a:txBody>
                    <a:bodyPr/>
                    <a:lstStyle/>
                    <a:p>
                      <a:r>
                        <a:rPr lang="en-US" sz="1200" dirty="0" smtClean="0"/>
                        <a:t>Percent of students</a:t>
                      </a:r>
                      <a:endParaRPr lang="en-US" sz="1200" dirty="0"/>
                    </a:p>
                  </a:txBody>
                  <a:tcPr/>
                </a:tc>
              </a:tr>
              <a:tr h="217744">
                <a:tc>
                  <a:txBody>
                    <a:bodyPr/>
                    <a:lstStyle/>
                    <a:p>
                      <a:pPr algn="l"/>
                      <a:r>
                        <a:rPr lang="en-US" sz="1200" dirty="0" smtClean="0"/>
                        <a:t>              z &lt; -3</a:t>
                      </a:r>
                      <a:endParaRPr lang="en-US" sz="1200" dirty="0"/>
                    </a:p>
                  </a:txBody>
                  <a:tcPr/>
                </a:tc>
                <a:tc>
                  <a:txBody>
                    <a:bodyPr/>
                    <a:lstStyle/>
                    <a:p>
                      <a:r>
                        <a:rPr lang="en-US" sz="1200" dirty="0" smtClean="0"/>
                        <a:t>               0.1</a:t>
                      </a:r>
                      <a:endParaRPr lang="en-US" sz="1200" dirty="0"/>
                    </a:p>
                  </a:txBody>
                  <a:tcPr/>
                </a:tc>
              </a:tr>
              <a:tr h="217744">
                <a:tc>
                  <a:txBody>
                    <a:bodyPr/>
                    <a:lstStyle/>
                    <a:p>
                      <a:pPr algn="l"/>
                      <a:r>
                        <a:rPr lang="en-US" sz="1200" dirty="0" smtClean="0"/>
                        <a:t>       -3 </a:t>
                      </a:r>
                      <a:r>
                        <a:rPr lang="en-US" sz="1200" u="sng" dirty="0" smtClean="0"/>
                        <a:t>&lt;</a:t>
                      </a:r>
                      <a:r>
                        <a:rPr lang="en-US" sz="1200" dirty="0" smtClean="0"/>
                        <a:t> z &lt; -2</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-2 </a:t>
                      </a:r>
                      <a:r>
                        <a:rPr lang="en-US" sz="1200" u="sng" dirty="0" smtClean="0"/>
                        <a:t>&lt;</a:t>
                      </a:r>
                      <a:r>
                        <a:rPr lang="en-US" sz="1200" dirty="0" smtClean="0"/>
                        <a:t> z &lt; -1</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-1 </a:t>
                      </a:r>
                      <a:r>
                        <a:rPr lang="en-US" sz="1200" u="sng" dirty="0" smtClean="0"/>
                        <a:t>&lt;</a:t>
                      </a:r>
                      <a:r>
                        <a:rPr lang="en-US" sz="1200" dirty="0" smtClean="0"/>
                        <a:t> z &lt; 0</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0</a:t>
                      </a:r>
                      <a:r>
                        <a:rPr lang="en-US" sz="1200" baseline="0" dirty="0" smtClean="0"/>
                        <a:t> </a:t>
                      </a:r>
                      <a:r>
                        <a:rPr lang="en-US" sz="1200" u="sng" baseline="0" dirty="0" smtClean="0"/>
                        <a:t>&lt;</a:t>
                      </a:r>
                      <a:r>
                        <a:rPr lang="en-US" sz="1200" baseline="0" dirty="0" smtClean="0"/>
                        <a:t> z &lt; 1</a:t>
                      </a:r>
                      <a:endParaRPr lang="en-US" sz="1200" dirty="0"/>
                    </a:p>
                  </a:txBody>
                  <a:tcPr/>
                </a:tc>
                <a:tc>
                  <a:txBody>
                    <a:bodyPr/>
                    <a:lstStyle/>
                    <a:p>
                      <a:r>
                        <a:rPr lang="en-US" sz="1200" dirty="0" smtClean="0"/>
                        <a:t>             34.0</a:t>
                      </a:r>
                      <a:endParaRPr lang="en-US" sz="1200" dirty="0"/>
                    </a:p>
                  </a:txBody>
                  <a:tcPr/>
                </a:tc>
              </a:tr>
              <a:tr h="217744">
                <a:tc>
                  <a:txBody>
                    <a:bodyPr/>
                    <a:lstStyle/>
                    <a:p>
                      <a:pPr algn="l"/>
                      <a:r>
                        <a:rPr lang="en-US" sz="1200" dirty="0" smtClean="0"/>
                        <a:t>        1 </a:t>
                      </a:r>
                      <a:r>
                        <a:rPr lang="en-US" sz="1200" u="sng" dirty="0" smtClean="0"/>
                        <a:t>&lt;</a:t>
                      </a:r>
                      <a:r>
                        <a:rPr lang="en-US" sz="1200" dirty="0" smtClean="0"/>
                        <a:t> z &lt; 2</a:t>
                      </a:r>
                      <a:endParaRPr lang="en-US" sz="1200" dirty="0"/>
                    </a:p>
                  </a:txBody>
                  <a:tcPr/>
                </a:tc>
                <a:tc>
                  <a:txBody>
                    <a:bodyPr/>
                    <a:lstStyle/>
                    <a:p>
                      <a:r>
                        <a:rPr lang="en-US" sz="1200" dirty="0" smtClean="0"/>
                        <a:t>             13.6</a:t>
                      </a:r>
                      <a:endParaRPr lang="en-US" sz="1200" dirty="0"/>
                    </a:p>
                  </a:txBody>
                  <a:tcPr/>
                </a:tc>
              </a:tr>
              <a:tr h="217744">
                <a:tc>
                  <a:txBody>
                    <a:bodyPr/>
                    <a:lstStyle/>
                    <a:p>
                      <a:pPr algn="l"/>
                      <a:r>
                        <a:rPr lang="en-US" sz="1200" dirty="0" smtClean="0"/>
                        <a:t>        2 </a:t>
                      </a:r>
                      <a:r>
                        <a:rPr lang="en-US" sz="1200" u="sng" dirty="0" smtClean="0"/>
                        <a:t>&lt;</a:t>
                      </a:r>
                      <a:r>
                        <a:rPr lang="en-US" sz="1200" dirty="0" smtClean="0"/>
                        <a:t> z &lt; 3</a:t>
                      </a:r>
                      <a:endParaRPr lang="en-US" sz="1200" dirty="0"/>
                    </a:p>
                  </a:txBody>
                  <a:tcPr/>
                </a:tc>
                <a:tc>
                  <a:txBody>
                    <a:bodyPr/>
                    <a:lstStyle/>
                    <a:p>
                      <a:r>
                        <a:rPr lang="en-US" sz="1200" dirty="0" smtClean="0"/>
                        <a:t>               2.1</a:t>
                      </a:r>
                      <a:endParaRPr lang="en-US" sz="1200" dirty="0"/>
                    </a:p>
                  </a:txBody>
                  <a:tcPr/>
                </a:tc>
              </a:tr>
              <a:tr h="217744">
                <a:tc>
                  <a:txBody>
                    <a:bodyPr/>
                    <a:lstStyle/>
                    <a:p>
                      <a:pPr algn="l"/>
                      <a:r>
                        <a:rPr lang="en-US" sz="1200" dirty="0" smtClean="0"/>
                        <a:t>              z &gt; 3</a:t>
                      </a:r>
                      <a:endParaRPr lang="en-US" sz="1200" dirty="0"/>
                    </a:p>
                  </a:txBody>
                  <a:tcPr/>
                </a:tc>
                <a:tc>
                  <a:txBody>
                    <a:bodyPr/>
                    <a:lstStyle/>
                    <a:p>
                      <a:r>
                        <a:rPr lang="en-US" sz="1200" dirty="0" smtClean="0"/>
                        <a:t>               0.1</a:t>
                      </a:r>
                      <a:endParaRPr lang="en-US" sz="1200" dirty="0"/>
                    </a:p>
                  </a:txBody>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503238" y="274638"/>
            <a:ext cx="7421562" cy="814387"/>
          </a:xfrm>
        </p:spPr>
        <p:txBody>
          <a:bodyPr/>
          <a:lstStyle/>
          <a:p>
            <a:pPr fontAlgn="auto">
              <a:spcAft>
                <a:spcPts val="0"/>
              </a:spcAft>
              <a:defRPr/>
            </a:pPr>
            <a:r>
              <a:rPr lang="en-US" b="1" dirty="0" smtClean="0">
                <a:solidFill>
                  <a:schemeClr val="tx1"/>
                </a:solidFill>
              </a:rPr>
              <a:t>Mean and Standard Deviation</a:t>
            </a:r>
          </a:p>
        </p:txBody>
      </p:sp>
      <p:sp>
        <p:nvSpPr>
          <p:cNvPr id="24578" name="Content Placeholder 2"/>
          <p:cNvSpPr>
            <a:spLocks noGrp="1"/>
          </p:cNvSpPr>
          <p:nvPr>
            <p:ph sz="quarter" idx="1"/>
          </p:nvPr>
        </p:nvSpPr>
        <p:spPr>
          <a:xfrm>
            <a:off x="395288" y="1233488"/>
            <a:ext cx="8291512" cy="5472112"/>
          </a:xfrm>
        </p:spPr>
        <p:txBody>
          <a:bodyPr/>
          <a:lstStyle/>
          <a:p>
            <a:pPr>
              <a:buFontTx/>
              <a:buNone/>
            </a:pPr>
            <a:r>
              <a:rPr lang="en-US" dirty="0" smtClean="0"/>
              <a:t>   </a:t>
            </a:r>
            <a:r>
              <a:rPr lang="en-US" sz="2800" dirty="0" smtClean="0"/>
              <a:t>Computation of descriptive statistics using the graphing calculator.  </a:t>
            </a:r>
          </a:p>
          <a:p>
            <a:r>
              <a:rPr lang="en-US" dirty="0" smtClean="0"/>
              <a:t>From the menu screen select STAT and press EXE.</a:t>
            </a:r>
          </a:p>
          <a:p>
            <a:pPr>
              <a:buFontTx/>
              <a:buNone/>
            </a:pPr>
            <a:r>
              <a:rPr lang="en-US" dirty="0" smtClean="0"/>
              <a:t>   {40, 30, 50, 30, 50, 50, 60, 50, 30, 40, 50, 40, 60, 50}</a:t>
            </a:r>
          </a:p>
          <a:p>
            <a:r>
              <a:rPr lang="en-US" dirty="0" smtClean="0"/>
              <a:t>In List 1, enter the data set.  Enter the first element and press EXE to move to the next line and continue until all the elements have been entered into List 1. </a:t>
            </a:r>
          </a:p>
          <a:p>
            <a:r>
              <a:rPr lang="en-US" dirty="0" smtClean="0"/>
              <a:t>Press F2 (CALC)</a:t>
            </a:r>
          </a:p>
          <a:p>
            <a:r>
              <a:rPr lang="en-US" dirty="0" smtClean="0"/>
              <a:t>Press F1 (1VAR)</a:t>
            </a:r>
          </a:p>
          <a:p>
            <a:pPr>
              <a:buFontTx/>
              <a:buNone/>
            </a:pPr>
            <a:r>
              <a:rPr lang="en-US" dirty="0" smtClean="0"/>
              <a:t> ͞x = Mean of the data = 45</a:t>
            </a:r>
          </a:p>
          <a:p>
            <a:pPr>
              <a:buFontTx/>
              <a:buNone/>
            </a:pPr>
            <a:r>
              <a:rPr lang="en-US" dirty="0" smtClean="0"/>
              <a:t> x     n-1 = Standard deviation = 10.2</a:t>
            </a:r>
          </a:p>
          <a:p>
            <a:pPr>
              <a:buFontTx/>
              <a:buNone/>
            </a:pPr>
            <a:endParaRPr lang="en-US" dirty="0" smtClean="0"/>
          </a:p>
        </p:txBody>
      </p:sp>
      <p:sp>
        <p:nvSpPr>
          <p:cNvPr id="4" name="Rectangle 3"/>
          <p:cNvSpPr/>
          <p:nvPr/>
        </p:nvSpPr>
        <p:spPr>
          <a:xfrm>
            <a:off x="5112060" y="2204864"/>
            <a:ext cx="828092" cy="431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7560332" y="2204864"/>
            <a:ext cx="684076" cy="395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2303748" y="3573016"/>
            <a:ext cx="684076"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1691680" y="4401108"/>
            <a:ext cx="431800" cy="360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655676" y="4905164"/>
            <a:ext cx="431800"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TextBox 10"/>
          <p:cNvSpPr txBox="1"/>
          <p:nvPr/>
        </p:nvSpPr>
        <p:spPr>
          <a:xfrm>
            <a:off x="683568" y="5733256"/>
            <a:ext cx="576064" cy="584775"/>
          </a:xfrm>
          <a:prstGeom prst="rect">
            <a:avLst/>
          </a:prstGeom>
          <a:noFill/>
        </p:spPr>
        <p:txBody>
          <a:bodyPr wrap="square" rtlCol="0">
            <a:spAutoFit/>
          </a:bodyPr>
          <a:lstStyle/>
          <a:p>
            <a:r>
              <a:rPr lang="en-US" dirty="0" smtClean="0"/>
              <a:t> </a:t>
            </a:r>
            <a:r>
              <a:rPr lang="el-GR" sz="3200" dirty="0" smtClean="0"/>
              <a:t>σ</a:t>
            </a:r>
            <a:endParaRPr lang="en-US" sz="3200"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  </a:t>
            </a:r>
            <a:r>
              <a:rPr lang="en-US" b="1" dirty="0" smtClean="0"/>
              <a:t>Practice Problem 16</a:t>
            </a:r>
            <a:endParaRPr lang="en-US" dirty="0"/>
          </a:p>
        </p:txBody>
      </p:sp>
      <p:sp>
        <p:nvSpPr>
          <p:cNvPr id="202754" name="Content Placeholder 2"/>
          <p:cNvSpPr>
            <a:spLocks noGrp="1"/>
          </p:cNvSpPr>
          <p:nvPr>
            <p:ph sz="quarter" idx="1"/>
          </p:nvPr>
        </p:nvSpPr>
        <p:spPr/>
        <p:txBody>
          <a:bodyPr/>
          <a:lstStyle/>
          <a:p>
            <a:pPr>
              <a:buFont typeface="Wingdings" pitchFamily="2" charset="2"/>
              <a:buNone/>
            </a:pPr>
            <a:r>
              <a:rPr lang="en-US" smtClean="0"/>
              <a:t>	</a:t>
            </a:r>
            <a:r>
              <a:rPr lang="en-US" sz="2800" smtClean="0"/>
              <a:t>Given the following data, find the mean, the standard deviation and the mean absolute deviation:</a:t>
            </a:r>
          </a:p>
          <a:p>
            <a:pPr>
              <a:buFont typeface="Wingdings" pitchFamily="2" charset="2"/>
              <a:buNone/>
            </a:pPr>
            <a:r>
              <a:rPr lang="en-US" sz="2800" smtClean="0"/>
              <a:t>	{10   15   20   25   30   35   40   45   50}</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  </a:t>
            </a:r>
            <a:r>
              <a:rPr lang="en-US" b="1" dirty="0" smtClean="0"/>
              <a:t>Practice Problem 16</a:t>
            </a:r>
            <a:endParaRPr lang="en-US" dirty="0"/>
          </a:p>
        </p:txBody>
      </p:sp>
      <p:sp>
        <p:nvSpPr>
          <p:cNvPr id="203778" name="Content Placeholder 2"/>
          <p:cNvSpPr>
            <a:spLocks noGrp="1"/>
          </p:cNvSpPr>
          <p:nvPr>
            <p:ph sz="quarter" idx="1"/>
          </p:nvPr>
        </p:nvSpPr>
        <p:spPr>
          <a:xfrm>
            <a:off x="457200" y="1557338"/>
            <a:ext cx="8291513" cy="4824412"/>
          </a:xfrm>
        </p:spPr>
        <p:txBody>
          <a:bodyPr/>
          <a:lstStyle/>
          <a:p>
            <a:pPr>
              <a:buFont typeface="Wingdings" pitchFamily="2" charset="2"/>
              <a:buNone/>
            </a:pPr>
            <a:r>
              <a:rPr lang="en-US" dirty="0" smtClean="0"/>
              <a:t>	</a:t>
            </a:r>
            <a:r>
              <a:rPr lang="en-US" sz="2800" dirty="0" smtClean="0"/>
              <a:t>Given the following data, find the mean, the standard deviation and the mean absolute deviation:</a:t>
            </a:r>
          </a:p>
          <a:p>
            <a:pPr>
              <a:buFont typeface="Wingdings" pitchFamily="2" charset="2"/>
              <a:buNone/>
            </a:pPr>
            <a:r>
              <a:rPr lang="en-US" sz="2800" dirty="0" smtClean="0"/>
              <a:t>	{10   15   20   25   30   35   40   45   50}</a:t>
            </a:r>
          </a:p>
          <a:p>
            <a:pPr>
              <a:buFont typeface="Wingdings" pitchFamily="2" charset="2"/>
              <a:buNone/>
            </a:pPr>
            <a:endParaRPr lang="en-US" sz="2800" dirty="0" smtClean="0"/>
          </a:p>
          <a:p>
            <a:pPr>
              <a:buFont typeface="Wingdings" pitchFamily="2" charset="2"/>
              <a:buNone/>
            </a:pPr>
            <a:r>
              <a:rPr lang="en-US" sz="2800" dirty="0" smtClean="0"/>
              <a:t>	</a:t>
            </a:r>
            <a:r>
              <a:rPr lang="en-US" sz="3600" b="1" i="1" dirty="0" smtClean="0">
                <a:solidFill>
                  <a:srgbClr val="C00000"/>
                </a:solidFill>
              </a:rPr>
              <a:t>µ = 30                             = 13.7</a:t>
            </a:r>
            <a:endParaRPr lang="en-US" sz="3600" dirty="0" smtClean="0">
              <a:solidFill>
                <a:srgbClr val="C00000"/>
              </a:solidFill>
            </a:endParaRPr>
          </a:p>
          <a:p>
            <a:pPr>
              <a:buFont typeface="Wingdings" pitchFamily="2" charset="2"/>
              <a:buNone/>
            </a:pPr>
            <a:endParaRPr lang="en-US" sz="2800" dirty="0" smtClean="0"/>
          </a:p>
          <a:p>
            <a:pPr>
              <a:buFont typeface="Wingdings" pitchFamily="2" charset="2"/>
              <a:buNone/>
            </a:pPr>
            <a:r>
              <a:rPr lang="en-US" sz="2800" dirty="0" smtClean="0"/>
              <a:t>	</a:t>
            </a:r>
            <a:r>
              <a:rPr lang="en-US" sz="3600" b="1" dirty="0" smtClean="0">
                <a:solidFill>
                  <a:srgbClr val="C00000"/>
                </a:solidFill>
              </a:rPr>
              <a:t>Mean absolute deviation = 11.1</a:t>
            </a:r>
          </a:p>
        </p:txBody>
      </p:sp>
      <p:sp>
        <p:nvSpPr>
          <p:cNvPr id="5" name="TextBox 4"/>
          <p:cNvSpPr txBox="1"/>
          <p:nvPr/>
        </p:nvSpPr>
        <p:spPr>
          <a:xfrm>
            <a:off x="5112060" y="3897052"/>
            <a:ext cx="576064" cy="646331"/>
          </a:xfrm>
          <a:prstGeom prst="rect">
            <a:avLst/>
          </a:prstGeom>
          <a:noFill/>
        </p:spPr>
        <p:txBody>
          <a:bodyPr wrap="square" rtlCol="0">
            <a:spAutoFit/>
          </a:bodyPr>
          <a:lstStyle/>
          <a:p>
            <a:r>
              <a:rPr lang="en-US" dirty="0" smtClean="0"/>
              <a:t> </a:t>
            </a:r>
            <a:r>
              <a:rPr lang="el-GR" sz="3600" dirty="0" smtClean="0">
                <a:solidFill>
                  <a:srgbClr val="C00000"/>
                </a:solidFill>
              </a:rPr>
              <a:t>σ</a:t>
            </a:r>
            <a:endParaRPr lang="en-US" sz="3600" dirty="0">
              <a:solidFill>
                <a:srgbClr val="C00000"/>
              </a:solidFill>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88913"/>
            <a:ext cx="8110538" cy="792162"/>
          </a:xfrm>
        </p:spPr>
        <p:txBody>
          <a:bodyPr/>
          <a:lstStyle/>
          <a:p>
            <a:pPr fontAlgn="auto">
              <a:spcAft>
                <a:spcPts val="0"/>
              </a:spcAft>
              <a:defRPr/>
            </a:pPr>
            <a:r>
              <a:rPr lang="en-US" dirty="0" smtClean="0"/>
              <a:t>   </a:t>
            </a:r>
            <a:r>
              <a:rPr lang="en-US" b="1" dirty="0" smtClean="0"/>
              <a:t>Practice Problem 17</a:t>
            </a:r>
            <a:endParaRPr lang="en-US" dirty="0"/>
          </a:p>
        </p:txBody>
      </p:sp>
      <p:sp>
        <p:nvSpPr>
          <p:cNvPr id="204802" name="Content Placeholder 2"/>
          <p:cNvSpPr>
            <a:spLocks noGrp="1"/>
          </p:cNvSpPr>
          <p:nvPr>
            <p:ph sz="quarter" idx="1"/>
          </p:nvPr>
        </p:nvSpPr>
        <p:spPr>
          <a:xfrm>
            <a:off x="457200" y="1557338"/>
            <a:ext cx="8686800" cy="4068762"/>
          </a:xfrm>
        </p:spPr>
        <p:txBody>
          <a:bodyPr/>
          <a:lstStyle/>
          <a:p>
            <a:pPr>
              <a:buFont typeface="Wingdings" pitchFamily="2" charset="2"/>
              <a:buNone/>
            </a:pPr>
            <a:r>
              <a:rPr lang="en-US" smtClean="0"/>
              <a:t>	</a:t>
            </a:r>
            <a:r>
              <a:rPr lang="en-US" sz="2800" smtClean="0"/>
              <a:t>Given the following data, find the mean, the standard deviation and the mean absolute deviation:</a:t>
            </a:r>
          </a:p>
          <a:p>
            <a:pPr>
              <a:buFont typeface="Wingdings" pitchFamily="2" charset="2"/>
              <a:buNone/>
            </a:pPr>
            <a:r>
              <a:rPr lang="en-US" sz="2800" smtClean="0"/>
              <a:t>	{20   40   60   80   100   120   140   180   200}</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  </a:t>
            </a:r>
            <a:r>
              <a:rPr lang="en-US" b="1" dirty="0" smtClean="0"/>
              <a:t>Practice Problem 17</a:t>
            </a:r>
            <a:endParaRPr lang="en-US" dirty="0"/>
          </a:p>
        </p:txBody>
      </p:sp>
      <p:sp>
        <p:nvSpPr>
          <p:cNvPr id="205826" name="Content Placeholder 2"/>
          <p:cNvSpPr>
            <a:spLocks noGrp="1"/>
          </p:cNvSpPr>
          <p:nvPr>
            <p:ph sz="quarter" idx="1"/>
          </p:nvPr>
        </p:nvSpPr>
        <p:spPr>
          <a:xfrm>
            <a:off x="457200" y="1557338"/>
            <a:ext cx="8507413" cy="4068762"/>
          </a:xfrm>
        </p:spPr>
        <p:txBody>
          <a:bodyPr/>
          <a:lstStyle/>
          <a:p>
            <a:pPr>
              <a:buFont typeface="Wingdings" pitchFamily="2" charset="2"/>
              <a:buNone/>
            </a:pPr>
            <a:r>
              <a:rPr lang="en-US" smtClean="0"/>
              <a:t>	</a:t>
            </a:r>
            <a:r>
              <a:rPr lang="en-US" sz="2800" smtClean="0"/>
              <a:t>Given the following data, find the mean, the standard deviation and the mean absolute deviation:</a:t>
            </a:r>
          </a:p>
          <a:p>
            <a:pPr>
              <a:buFont typeface="Wingdings" pitchFamily="2" charset="2"/>
              <a:buNone/>
            </a:pPr>
            <a:r>
              <a:rPr lang="en-US" sz="2800" smtClean="0"/>
              <a:t>	{20   40   60   80   100   120   140   180   200}</a:t>
            </a:r>
          </a:p>
          <a:p>
            <a:pPr>
              <a:buFont typeface="Wingdings" pitchFamily="2" charset="2"/>
              <a:buNone/>
            </a:pPr>
            <a:endParaRPr lang="en-US" smtClean="0"/>
          </a:p>
        </p:txBody>
      </p:sp>
      <p:sp>
        <p:nvSpPr>
          <p:cNvPr id="205827" name="Rectangle 3"/>
          <p:cNvSpPr>
            <a:spLocks noChangeArrowheads="1"/>
          </p:cNvSpPr>
          <p:nvPr/>
        </p:nvSpPr>
        <p:spPr bwMode="auto">
          <a:xfrm>
            <a:off x="900113" y="3681413"/>
            <a:ext cx="7885112" cy="708025"/>
          </a:xfrm>
          <a:prstGeom prst="rect">
            <a:avLst/>
          </a:prstGeom>
          <a:noFill/>
          <a:ln w="9525">
            <a:noFill/>
            <a:miter lim="800000"/>
            <a:headEnd/>
            <a:tailEnd/>
          </a:ln>
        </p:spPr>
        <p:txBody>
          <a:bodyPr>
            <a:spAutoFit/>
          </a:bodyPr>
          <a:lstStyle/>
          <a:p>
            <a:r>
              <a:rPr lang="en-US" sz="4000" i="1" dirty="0">
                <a:solidFill>
                  <a:srgbClr val="C00000"/>
                </a:solidFill>
              </a:rPr>
              <a:t>µ = 110                             = 60.6</a:t>
            </a:r>
            <a:endParaRPr lang="en-US" sz="4000" dirty="0">
              <a:solidFill>
                <a:srgbClr val="C00000"/>
              </a:solidFill>
            </a:endParaRPr>
          </a:p>
        </p:txBody>
      </p:sp>
      <p:sp>
        <p:nvSpPr>
          <p:cNvPr id="205829" name="Rectangle 5"/>
          <p:cNvSpPr>
            <a:spLocks noChangeArrowheads="1"/>
          </p:cNvSpPr>
          <p:nvPr/>
        </p:nvSpPr>
        <p:spPr bwMode="auto">
          <a:xfrm>
            <a:off x="935038" y="5084763"/>
            <a:ext cx="7813675" cy="646112"/>
          </a:xfrm>
          <a:prstGeom prst="rect">
            <a:avLst/>
          </a:prstGeom>
          <a:noFill/>
          <a:ln w="9525">
            <a:noFill/>
            <a:miter lim="800000"/>
            <a:headEnd/>
            <a:tailEnd/>
          </a:ln>
        </p:spPr>
        <p:txBody>
          <a:bodyPr>
            <a:spAutoFit/>
          </a:bodyPr>
          <a:lstStyle/>
          <a:p>
            <a:r>
              <a:rPr lang="en-US" sz="3600" dirty="0">
                <a:solidFill>
                  <a:srgbClr val="C00000"/>
                </a:solidFill>
              </a:rPr>
              <a:t>Mean absolute deviation = 50</a:t>
            </a:r>
          </a:p>
        </p:txBody>
      </p:sp>
      <p:sp>
        <p:nvSpPr>
          <p:cNvPr id="7" name="TextBox 6"/>
          <p:cNvSpPr txBox="1"/>
          <p:nvPr/>
        </p:nvSpPr>
        <p:spPr>
          <a:xfrm>
            <a:off x="6048164" y="2960948"/>
            <a:ext cx="720080" cy="1446550"/>
          </a:xfrm>
          <a:prstGeom prst="rect">
            <a:avLst/>
          </a:prstGeom>
          <a:noFill/>
        </p:spPr>
        <p:txBody>
          <a:bodyPr wrap="square" rtlCol="0">
            <a:spAutoFit/>
          </a:bodyPr>
          <a:lstStyle/>
          <a:p>
            <a:r>
              <a:rPr lang="en-US" sz="4400" dirty="0" smtClean="0">
                <a:solidFill>
                  <a:srgbClr val="C00000"/>
                </a:solidFill>
              </a:rPr>
              <a:t> </a:t>
            </a:r>
            <a:r>
              <a:rPr lang="el-GR" sz="4400" dirty="0" smtClean="0">
                <a:solidFill>
                  <a:srgbClr val="C00000"/>
                </a:solidFill>
              </a:rPr>
              <a:t>σ</a:t>
            </a:r>
            <a:endParaRPr lang="en-US" sz="4400" dirty="0">
              <a:solidFill>
                <a:srgbClr val="C00000"/>
              </a:solidFill>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39750" y="274638"/>
            <a:ext cx="7385050" cy="777875"/>
          </a:xfrm>
        </p:spPr>
        <p:txBody>
          <a:bodyPr/>
          <a:lstStyle/>
          <a:p>
            <a:pPr fontAlgn="auto">
              <a:spcAft>
                <a:spcPts val="0"/>
              </a:spcAft>
              <a:defRPr/>
            </a:pPr>
            <a:r>
              <a:rPr lang="en-US" b="1" dirty="0" smtClean="0">
                <a:solidFill>
                  <a:schemeClr val="tx1"/>
                </a:solidFill>
              </a:rPr>
              <a:t>Mean Absolute Deviation</a:t>
            </a:r>
          </a:p>
        </p:txBody>
      </p:sp>
      <p:sp>
        <p:nvSpPr>
          <p:cNvPr id="25602" name="Rectangle 3"/>
          <p:cNvSpPr>
            <a:spLocks noGrp="1" noChangeArrowheads="1"/>
          </p:cNvSpPr>
          <p:nvPr>
            <p:ph sz="quarter" idx="1"/>
          </p:nvPr>
        </p:nvSpPr>
        <p:spPr>
          <a:xfrm>
            <a:off x="358775" y="1457325"/>
            <a:ext cx="8291513" cy="5400675"/>
          </a:xfrm>
        </p:spPr>
        <p:txBody>
          <a:bodyPr/>
          <a:lstStyle/>
          <a:p>
            <a:pPr>
              <a:buFontTx/>
              <a:buNone/>
            </a:pPr>
            <a:r>
              <a:rPr lang="en-US" dirty="0" smtClean="0"/>
              <a:t>	</a:t>
            </a:r>
            <a:r>
              <a:rPr lang="en-US" sz="2800" dirty="0" smtClean="0"/>
              <a:t>The mean absolute deviation is the arithmetic mean of the absolute values of the deviations of elements from the mean of a data set.</a:t>
            </a:r>
          </a:p>
          <a:p>
            <a:pPr>
              <a:buFontTx/>
              <a:buNone/>
            </a:pPr>
            <a:r>
              <a:rPr lang="en-US" sz="2800" dirty="0" smtClean="0"/>
              <a:t>	</a:t>
            </a:r>
          </a:p>
          <a:p>
            <a:endParaRPr lang="en-US" sz="2800" dirty="0" smtClean="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0" y="260648"/>
            <a:ext cx="9144000" cy="792162"/>
          </a:xfrm>
        </p:spPr>
        <p:txBody>
          <a:bodyPr>
            <a:normAutofit fontScale="90000"/>
          </a:bodyPr>
          <a:lstStyle/>
          <a:p>
            <a:pPr fontAlgn="auto">
              <a:spcAft>
                <a:spcPts val="0"/>
              </a:spcAft>
              <a:defRPr/>
            </a:pPr>
            <a:r>
              <a:rPr lang="en-US" sz="2800" dirty="0" smtClean="0"/>
              <a:t> </a:t>
            </a:r>
            <a:r>
              <a:rPr lang="en-US" sz="3600" b="1" dirty="0" smtClean="0"/>
              <a:t>Mean Absolute Deviation Computation </a:t>
            </a:r>
            <a:r>
              <a:rPr lang="en-US" sz="2800" b="1" dirty="0" smtClean="0"/>
              <a:t> </a:t>
            </a:r>
            <a:br>
              <a:rPr lang="en-US" sz="2800" b="1" dirty="0" smtClean="0"/>
            </a:br>
            <a:r>
              <a:rPr lang="en-US" sz="2800" b="1" dirty="0" smtClean="0"/>
              <a:t> Method 1</a:t>
            </a:r>
          </a:p>
        </p:txBody>
      </p:sp>
      <p:sp>
        <p:nvSpPr>
          <p:cNvPr id="26626" name="Rectangle 3"/>
          <p:cNvSpPr>
            <a:spLocks noGrp="1" noChangeArrowheads="1"/>
          </p:cNvSpPr>
          <p:nvPr>
            <p:ph sz="quarter" idx="1"/>
          </p:nvPr>
        </p:nvSpPr>
        <p:spPr>
          <a:xfrm>
            <a:off x="287338" y="1196975"/>
            <a:ext cx="8856662" cy="5329238"/>
          </a:xfrm>
        </p:spPr>
        <p:txBody>
          <a:bodyPr/>
          <a:lstStyle/>
          <a:p>
            <a:pPr>
              <a:buFontTx/>
              <a:buNone/>
            </a:pPr>
            <a:r>
              <a:rPr lang="en-US" sz="2800" dirty="0" smtClean="0"/>
              <a:t>	</a:t>
            </a:r>
            <a:r>
              <a:rPr lang="en-US" dirty="0" smtClean="0"/>
              <a:t>Continuing from the calculation of standard deviation, press EXIT until the function button menus read </a:t>
            </a:r>
          </a:p>
          <a:p>
            <a:pPr>
              <a:buFontTx/>
              <a:buNone/>
            </a:pPr>
            <a:r>
              <a:rPr lang="en-US" dirty="0" smtClean="0"/>
              <a:t>    </a:t>
            </a:r>
            <a:r>
              <a:rPr lang="en-US" sz="2000" b="1" dirty="0" smtClean="0"/>
              <a:t>“GRAPH        CALC       TEST        INTR        DIST”</a:t>
            </a:r>
          </a:p>
          <a:p>
            <a:r>
              <a:rPr lang="en-US" sz="2000" dirty="0" smtClean="0"/>
              <a:t>Press ► to move the cursor to List 2.</a:t>
            </a:r>
          </a:p>
          <a:p>
            <a:r>
              <a:rPr lang="en-US" sz="2000" dirty="0" smtClean="0"/>
              <a:t>Press ▲ until “List 2” is highlighted.</a:t>
            </a:r>
          </a:p>
          <a:p>
            <a:r>
              <a:rPr lang="en-US" sz="2000" dirty="0" smtClean="0"/>
              <a:t>Press OPTN  F4 (NUM)  F1 (ABS)</a:t>
            </a:r>
          </a:p>
          <a:p>
            <a:r>
              <a:rPr lang="en-US" sz="2000" dirty="0" smtClean="0"/>
              <a:t>Press  (  OPTN  F1   </a:t>
            </a:r>
            <a:r>
              <a:rPr lang="en-US" sz="2000" dirty="0" err="1" smtClean="0"/>
              <a:t>F1</a:t>
            </a:r>
            <a:r>
              <a:rPr lang="en-US" sz="2000" dirty="0" smtClean="0"/>
              <a:t> (to get “List”) 1   -   VARS  F3   F5   F2   )   EXE   (List 2 will automatically fill with data).</a:t>
            </a:r>
          </a:p>
          <a:p>
            <a:r>
              <a:rPr lang="en-US" sz="2000" dirty="0" smtClean="0"/>
              <a:t>Continue to press   EXIT   until the function button menus read</a:t>
            </a:r>
          </a:p>
          <a:p>
            <a:pPr>
              <a:buFont typeface="Wingdings" pitchFamily="2" charset="2"/>
              <a:buNone/>
            </a:pPr>
            <a:r>
              <a:rPr lang="en-US" sz="2000" dirty="0" smtClean="0"/>
              <a:t>     </a:t>
            </a:r>
            <a:r>
              <a:rPr lang="en-US" sz="2000" b="1" dirty="0" smtClean="0"/>
              <a:t>“GRAPH         CALC       TEST        INTR        DIST”</a:t>
            </a:r>
          </a:p>
          <a:p>
            <a:r>
              <a:rPr lang="en-US" sz="2000" dirty="0" smtClean="0"/>
              <a:t>Press   F2 (CALC)    F6 (SET)   F2  (List 2)</a:t>
            </a:r>
          </a:p>
          <a:p>
            <a:r>
              <a:rPr lang="en-US" sz="2000" dirty="0" smtClean="0"/>
              <a:t>Press    EXE    EXIT</a:t>
            </a:r>
          </a:p>
          <a:p>
            <a:r>
              <a:rPr lang="en-US" sz="2000" dirty="0" smtClean="0"/>
              <a:t>Press   F2   (CALC)    F1  (1 VAR)</a:t>
            </a:r>
          </a:p>
          <a:p>
            <a:pPr>
              <a:buFontTx/>
              <a:buNone/>
            </a:pPr>
            <a:endParaRPr lang="en-US" sz="2000" dirty="0" smtClean="0"/>
          </a:p>
          <a:p>
            <a:endParaRPr lang="en-US" sz="2000" dirty="0" smtClean="0"/>
          </a:p>
          <a:p>
            <a:endParaRPr lang="en-US" dirty="0" smtClean="0"/>
          </a:p>
        </p:txBody>
      </p:sp>
      <p:sp>
        <p:nvSpPr>
          <p:cNvPr id="26627" name="Text Box 4"/>
          <p:cNvSpPr txBox="1">
            <a:spLocks noChangeArrowheads="1"/>
          </p:cNvSpPr>
          <p:nvPr/>
        </p:nvSpPr>
        <p:spPr bwMode="auto">
          <a:xfrm>
            <a:off x="647564" y="6309320"/>
            <a:ext cx="4319587" cy="396875"/>
          </a:xfrm>
          <a:prstGeom prst="rect">
            <a:avLst/>
          </a:prstGeom>
          <a:noFill/>
          <a:ln w="9525">
            <a:noFill/>
            <a:miter lim="800000"/>
            <a:headEnd/>
            <a:tailEnd/>
          </a:ln>
        </p:spPr>
        <p:txBody>
          <a:bodyPr>
            <a:spAutoFit/>
          </a:bodyPr>
          <a:lstStyle/>
          <a:p>
            <a:r>
              <a:rPr lang="en-US" sz="2000" i="1"/>
              <a:t>X</a:t>
            </a:r>
            <a:r>
              <a:rPr lang="en-US" sz="2000"/>
              <a:t> = mean absolute deviation</a:t>
            </a:r>
          </a:p>
        </p:txBody>
      </p:sp>
      <p:sp>
        <p:nvSpPr>
          <p:cNvPr id="6" name="Rectangle 5"/>
          <p:cNvSpPr/>
          <p:nvPr/>
        </p:nvSpPr>
        <p:spPr>
          <a:xfrm>
            <a:off x="1547664" y="1700808"/>
            <a:ext cx="756084"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1295636" y="2600908"/>
            <a:ext cx="360363" cy="2873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flipV="1">
            <a:off x="1367644" y="2996952"/>
            <a:ext cx="287338" cy="2889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1367644" y="3356992"/>
            <a:ext cx="756084" cy="2873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2159732" y="3356992"/>
            <a:ext cx="433388" cy="2873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3419872" y="3356992"/>
            <a:ext cx="431800" cy="2873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1403648" y="3753036"/>
            <a:ext cx="179388"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ectangle 12"/>
          <p:cNvSpPr/>
          <p:nvPr/>
        </p:nvSpPr>
        <p:spPr>
          <a:xfrm>
            <a:off x="1655676" y="3753037"/>
            <a:ext cx="791654" cy="3240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2483768" y="3753036"/>
            <a:ext cx="395287" cy="324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2987824" y="3753036"/>
            <a:ext cx="360871" cy="324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4896036" y="3789040"/>
            <a:ext cx="215900"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5184068" y="3789040"/>
            <a:ext cx="250825"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5544108" y="3789040"/>
            <a:ext cx="684213"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6336196" y="3753036"/>
            <a:ext cx="395287"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6840252" y="3753036"/>
            <a:ext cx="395287"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7308304" y="3753036"/>
            <a:ext cx="395288"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7848364" y="3753036"/>
            <a:ext cx="215900"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 </a:t>
            </a:r>
          </a:p>
        </p:txBody>
      </p:sp>
      <p:sp>
        <p:nvSpPr>
          <p:cNvPr id="23" name="Rectangle 22"/>
          <p:cNvSpPr/>
          <p:nvPr/>
        </p:nvSpPr>
        <p:spPr>
          <a:xfrm>
            <a:off x="8136396" y="3753036"/>
            <a:ext cx="612775"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p:nvPr/>
        </p:nvSpPr>
        <p:spPr>
          <a:xfrm>
            <a:off x="2843808" y="4401108"/>
            <a:ext cx="647700" cy="3603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Rectangle 24"/>
          <p:cNvSpPr/>
          <p:nvPr/>
        </p:nvSpPr>
        <p:spPr>
          <a:xfrm>
            <a:off x="1475656" y="5121188"/>
            <a:ext cx="358775" cy="395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Rectangle 25"/>
          <p:cNvSpPr/>
          <p:nvPr/>
        </p:nvSpPr>
        <p:spPr>
          <a:xfrm>
            <a:off x="2951820" y="5193196"/>
            <a:ext cx="396875"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Rectangle 26"/>
          <p:cNvSpPr/>
          <p:nvPr/>
        </p:nvSpPr>
        <p:spPr>
          <a:xfrm>
            <a:off x="4175956" y="5193196"/>
            <a:ext cx="431800"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p:nvPr/>
        </p:nvSpPr>
        <p:spPr>
          <a:xfrm>
            <a:off x="1547664" y="5589240"/>
            <a:ext cx="647700" cy="289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28"/>
          <p:cNvSpPr/>
          <p:nvPr/>
        </p:nvSpPr>
        <p:spPr>
          <a:xfrm>
            <a:off x="2339752" y="5589240"/>
            <a:ext cx="611188" cy="289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Rectangle 29"/>
          <p:cNvSpPr/>
          <p:nvPr/>
        </p:nvSpPr>
        <p:spPr>
          <a:xfrm>
            <a:off x="1475656" y="5949280"/>
            <a:ext cx="395288"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Rectangle 30"/>
          <p:cNvSpPr/>
          <p:nvPr/>
        </p:nvSpPr>
        <p:spPr>
          <a:xfrm>
            <a:off x="3095625" y="5949280"/>
            <a:ext cx="396875" cy="2880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54" name="TextBox 31"/>
          <p:cNvSpPr txBox="1">
            <a:spLocks noChangeArrowheads="1"/>
          </p:cNvSpPr>
          <p:nvPr/>
        </p:nvSpPr>
        <p:spPr bwMode="auto">
          <a:xfrm>
            <a:off x="719572" y="6201308"/>
            <a:ext cx="184150" cy="369887"/>
          </a:xfrm>
          <a:prstGeom prst="rect">
            <a:avLst/>
          </a:prstGeom>
          <a:noFill/>
          <a:ln w="9525">
            <a:noFill/>
            <a:miter lim="800000"/>
            <a:headEnd/>
            <a:tailEnd/>
          </a:ln>
        </p:spPr>
        <p:txBody>
          <a:bodyPr wrap="none">
            <a:spAutoFit/>
          </a:bodyPr>
          <a:lstStyle/>
          <a:p>
            <a:r>
              <a:rPr lang="en-US" dirty="0"/>
              <a:t>͞</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0" y="260648"/>
            <a:ext cx="9144000" cy="792162"/>
          </a:xfrm>
        </p:spPr>
        <p:txBody>
          <a:bodyPr>
            <a:normAutofit fontScale="90000"/>
          </a:bodyPr>
          <a:lstStyle/>
          <a:p>
            <a:pPr fontAlgn="auto">
              <a:spcAft>
                <a:spcPts val="0"/>
              </a:spcAft>
              <a:defRPr/>
            </a:pPr>
            <a:r>
              <a:rPr lang="en-US" sz="3600" b="1" dirty="0" smtClean="0"/>
              <a:t>Mean Absolute Deviation Computation </a:t>
            </a:r>
            <a:r>
              <a:rPr lang="en-US" sz="2800" b="1" dirty="0" smtClean="0"/>
              <a:t> Method 2</a:t>
            </a:r>
          </a:p>
        </p:txBody>
      </p:sp>
      <p:sp>
        <p:nvSpPr>
          <p:cNvPr id="27650" name="Rectangle 3"/>
          <p:cNvSpPr>
            <a:spLocks noGrp="1" noChangeArrowheads="1"/>
          </p:cNvSpPr>
          <p:nvPr>
            <p:ph sz="quarter" idx="1"/>
          </p:nvPr>
        </p:nvSpPr>
        <p:spPr>
          <a:xfrm>
            <a:off x="468313" y="1196975"/>
            <a:ext cx="8280400" cy="5400675"/>
          </a:xfrm>
        </p:spPr>
        <p:txBody>
          <a:bodyPr>
            <a:normAutofit lnSpcReduction="10000"/>
          </a:bodyPr>
          <a:lstStyle/>
          <a:p>
            <a:pPr>
              <a:buFontTx/>
              <a:buNone/>
            </a:pPr>
            <a:r>
              <a:rPr lang="en-US" dirty="0" smtClean="0"/>
              <a:t>	</a:t>
            </a:r>
            <a:r>
              <a:rPr lang="en-US" sz="2800" dirty="0" smtClean="0"/>
              <a:t>Continuing from the calculation of standard deviation, press EXIT until the function button menus read </a:t>
            </a:r>
          </a:p>
          <a:p>
            <a:pPr>
              <a:buFontTx/>
              <a:buNone/>
            </a:pPr>
            <a:r>
              <a:rPr lang="en-US" sz="2800" dirty="0" smtClean="0"/>
              <a:t>    </a:t>
            </a:r>
            <a:r>
              <a:rPr lang="en-US" b="1" dirty="0" smtClean="0"/>
              <a:t>“GRAPH      CALC      TEST      INTR      DIST”.</a:t>
            </a:r>
          </a:p>
          <a:p>
            <a:r>
              <a:rPr lang="en-US" dirty="0" smtClean="0"/>
              <a:t>Press ► to move the cursor to List 2.</a:t>
            </a:r>
          </a:p>
          <a:p>
            <a:r>
              <a:rPr lang="en-US" dirty="0" smtClean="0"/>
              <a:t>Enter the absolute value of the difference between the data value and the mean for all the data values in List 1.</a:t>
            </a:r>
          </a:p>
          <a:p>
            <a:r>
              <a:rPr lang="en-US" dirty="0" smtClean="0"/>
              <a:t>Press   F2  (CALC)    F6  (SET)   F2 (List 2)</a:t>
            </a:r>
          </a:p>
          <a:p>
            <a:r>
              <a:rPr lang="en-US" dirty="0" smtClean="0"/>
              <a:t>Press    EXE   EXIT</a:t>
            </a:r>
          </a:p>
          <a:p>
            <a:r>
              <a:rPr lang="en-US" dirty="0" smtClean="0"/>
              <a:t>Press   F2  (CALC)    F1 (1 VAR)</a:t>
            </a:r>
          </a:p>
          <a:p>
            <a:pPr>
              <a:buFontTx/>
              <a:buNone/>
            </a:pPr>
            <a:r>
              <a:rPr lang="en-US" dirty="0" smtClean="0"/>
              <a:t>	</a:t>
            </a:r>
          </a:p>
          <a:p>
            <a:pPr>
              <a:buFontTx/>
              <a:buNone/>
            </a:pPr>
            <a:endParaRPr lang="en-US" sz="2800" dirty="0" smtClean="0"/>
          </a:p>
        </p:txBody>
      </p:sp>
      <p:sp>
        <p:nvSpPr>
          <p:cNvPr id="27651" name="Text Box 4"/>
          <p:cNvSpPr txBox="1">
            <a:spLocks noChangeArrowheads="1"/>
          </p:cNvSpPr>
          <p:nvPr/>
        </p:nvSpPr>
        <p:spPr bwMode="auto">
          <a:xfrm>
            <a:off x="827088" y="5805488"/>
            <a:ext cx="4319587" cy="396875"/>
          </a:xfrm>
          <a:prstGeom prst="rect">
            <a:avLst/>
          </a:prstGeom>
          <a:noFill/>
          <a:ln w="9525">
            <a:noFill/>
            <a:miter lim="800000"/>
            <a:headEnd/>
            <a:tailEnd/>
          </a:ln>
        </p:spPr>
        <p:txBody>
          <a:bodyPr>
            <a:spAutoFit/>
          </a:bodyPr>
          <a:lstStyle/>
          <a:p>
            <a:r>
              <a:rPr lang="en-US" sz="2000" i="1"/>
              <a:t>X </a:t>
            </a:r>
            <a:r>
              <a:rPr lang="en-US" sz="2000"/>
              <a:t>= mean absolute deviation</a:t>
            </a:r>
          </a:p>
        </p:txBody>
      </p:sp>
      <p:sp>
        <p:nvSpPr>
          <p:cNvPr id="5" name="Rectangle 4"/>
          <p:cNvSpPr/>
          <p:nvPr/>
        </p:nvSpPr>
        <p:spPr>
          <a:xfrm>
            <a:off x="3419872" y="1628800"/>
            <a:ext cx="828167" cy="3968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1727684" y="2960948"/>
            <a:ext cx="323850" cy="287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871700" y="4545124"/>
            <a:ext cx="503238"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3923928" y="4509120"/>
            <a:ext cx="539750"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688124" y="4509120"/>
            <a:ext cx="431800"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2015716" y="4941168"/>
            <a:ext cx="719138" cy="360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ectangle 11"/>
          <p:cNvSpPr/>
          <p:nvPr/>
        </p:nvSpPr>
        <p:spPr>
          <a:xfrm>
            <a:off x="2987824" y="4941168"/>
            <a:ext cx="755650" cy="360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ectangle 12"/>
          <p:cNvSpPr/>
          <p:nvPr/>
        </p:nvSpPr>
        <p:spPr>
          <a:xfrm>
            <a:off x="1907704" y="5373216"/>
            <a:ext cx="503238" cy="3238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3887924" y="5373215"/>
            <a:ext cx="504825" cy="3240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1" name="TextBox 14"/>
          <p:cNvSpPr txBox="1">
            <a:spLocks noChangeArrowheads="1"/>
          </p:cNvSpPr>
          <p:nvPr/>
        </p:nvSpPr>
        <p:spPr bwMode="auto">
          <a:xfrm>
            <a:off x="900113" y="5661025"/>
            <a:ext cx="323850" cy="369888"/>
          </a:xfrm>
          <a:prstGeom prst="rect">
            <a:avLst/>
          </a:prstGeom>
          <a:noFill/>
          <a:ln w="9525">
            <a:noFill/>
            <a:miter lim="800000"/>
            <a:headEnd/>
            <a:tailEnd/>
          </a:ln>
        </p:spPr>
        <p:txBody>
          <a:bodyPr>
            <a:spAutoFit/>
          </a:bodyPr>
          <a:lstStyle/>
          <a:p>
            <a:r>
              <a:rPr lang="en-US"/>
              <a:t>͞</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6408</TotalTime>
  <Words>4534</Words>
  <Application>Microsoft Office PowerPoint</Application>
  <PresentationFormat>On-screen Show (4:3)</PresentationFormat>
  <Paragraphs>773</Paragraphs>
  <Slides>63</Slides>
  <Notes>35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65" baseType="lpstr">
      <vt:lpstr>Origin</vt:lpstr>
      <vt:lpstr>Equation</vt:lpstr>
      <vt:lpstr>  DESCRIPTIVE STATISTICS FOR ALGEBRA I</vt:lpstr>
      <vt:lpstr>Mean</vt:lpstr>
      <vt:lpstr>Mean Practice</vt:lpstr>
      <vt:lpstr>Mean Practice</vt:lpstr>
      <vt:lpstr>Standard Deviation</vt:lpstr>
      <vt:lpstr>Mean and Standard Deviation</vt:lpstr>
      <vt:lpstr>Mean Absolute Deviation</vt:lpstr>
      <vt:lpstr> Mean Absolute Deviation Computation    Method 1</vt:lpstr>
      <vt:lpstr>Mean Absolute Deviation Computation  Method 2</vt:lpstr>
      <vt:lpstr>Mean Absolute Deviation</vt:lpstr>
      <vt:lpstr>Mean and Standard Deviation</vt:lpstr>
      <vt:lpstr>Mean and Standard Deviation</vt:lpstr>
      <vt:lpstr>Mean Absolute Deviation</vt:lpstr>
      <vt:lpstr>Mean Absolute Deviation</vt:lpstr>
      <vt:lpstr>WHERE DO I STAND?</vt:lpstr>
      <vt:lpstr>Z-score</vt:lpstr>
      <vt:lpstr>Z-score</vt:lpstr>
      <vt:lpstr>Z-scores</vt:lpstr>
      <vt:lpstr>Z-scores</vt:lpstr>
      <vt:lpstr>Z-scores</vt:lpstr>
      <vt:lpstr>Z-score Number Line</vt:lpstr>
      <vt:lpstr>Z-scores</vt:lpstr>
      <vt:lpstr>Z-scores</vt:lpstr>
      <vt:lpstr>Z-scores</vt:lpstr>
      <vt:lpstr>Z-score Number Line</vt:lpstr>
      <vt:lpstr>Z-scores</vt:lpstr>
      <vt:lpstr>Z-scores</vt:lpstr>
      <vt:lpstr>Z-scores</vt:lpstr>
      <vt:lpstr>Z-score Number Line</vt:lpstr>
      <vt:lpstr>Practice Problem 1</vt:lpstr>
      <vt:lpstr>Practice Problem 1</vt:lpstr>
      <vt:lpstr>Practice Problem 2</vt:lpstr>
      <vt:lpstr>Practice Problem 2</vt:lpstr>
      <vt:lpstr>Practice Problem 3</vt:lpstr>
      <vt:lpstr>Practice Problem 3</vt:lpstr>
      <vt:lpstr>Practice Problem 4</vt:lpstr>
      <vt:lpstr>Practice Problem 4</vt:lpstr>
      <vt:lpstr>Practice Problem 5</vt:lpstr>
      <vt:lpstr>Practice Problem 5</vt:lpstr>
      <vt:lpstr>Practice Problem 6</vt:lpstr>
      <vt:lpstr>Practice Problem 6</vt:lpstr>
      <vt:lpstr>Practice Problem 7</vt:lpstr>
      <vt:lpstr>Practice Problem 7</vt:lpstr>
      <vt:lpstr>Practice Problem 8</vt:lpstr>
      <vt:lpstr> Practice Problem 8</vt:lpstr>
      <vt:lpstr>  Practice Problem 9</vt:lpstr>
      <vt:lpstr>  Practice Problem 9</vt:lpstr>
      <vt:lpstr> Practice Problem 10</vt:lpstr>
      <vt:lpstr> Practice Problem 10</vt:lpstr>
      <vt:lpstr> Practice Problem 11</vt:lpstr>
      <vt:lpstr> Practice Problem 11</vt:lpstr>
      <vt:lpstr> Practice Problem 12</vt:lpstr>
      <vt:lpstr>Practice Problem 12</vt:lpstr>
      <vt:lpstr>Practice Problem 13</vt:lpstr>
      <vt:lpstr>Practice Problem 13</vt:lpstr>
      <vt:lpstr>Practice Problem 14</vt:lpstr>
      <vt:lpstr>Practice Problem 14</vt:lpstr>
      <vt:lpstr>Practice Problem 15</vt:lpstr>
      <vt:lpstr>Practice Problem 15</vt:lpstr>
      <vt:lpstr>  Practice Problem 16</vt:lpstr>
      <vt:lpstr>  Practice Problem 16</vt:lpstr>
      <vt:lpstr>   Practice Problem 17</vt:lpstr>
      <vt:lpstr>  Practice Problem 17</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Green1</dc:title>
  <dc:creator>Presentation Helper</dc:creator>
  <cp:lastModifiedBy>Sharon Chancey</cp:lastModifiedBy>
  <cp:revision>351</cp:revision>
  <dcterms:created xsi:type="dcterms:W3CDTF">2005-03-15T10:04:38Z</dcterms:created>
  <dcterms:modified xsi:type="dcterms:W3CDTF">2010-10-15T01:09:45Z</dcterms:modified>
  <cp:contentType>Word 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0x010100679FD1C1E62CAC40A5093AD564833750003D893F4CDC93914393EA480C64EDA7C0</vt:lpwstr>
  </property>
  <property fmtid="{D5CDD505-2E9C-101B-9397-08002B2CF9AE}" pid="3" name="Document Title">
    <vt:lpwstr>zscores_powerpoint_algebra1</vt:lpwstr>
  </property>
  <property fmtid="{D5CDD505-2E9C-101B-9397-08002B2CF9AE}" pid="4" name="Document Author">
    <vt:lpwstr/>
  </property>
  <property fmtid="{D5CDD505-2E9C-101B-9397-08002B2CF9AE}" pid="5" name="_dlc_ExpireDate">
    <vt:lpwstr>2011-08-29T15:36:32Z</vt:lpwstr>
  </property>
  <property fmtid="{D5CDD505-2E9C-101B-9397-08002B2CF9AE}" pid="6" name="_dlc_ExpireDateSaved">
    <vt:lpwstr/>
  </property>
</Properties>
</file>